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60" r:id="rId4"/>
    <p:sldId id="258" r:id="rId5"/>
    <p:sldId id="268" r:id="rId6"/>
    <p:sldId id="269" r:id="rId7"/>
    <p:sldId id="270" r:id="rId8"/>
    <p:sldId id="271" r:id="rId9"/>
    <p:sldId id="276" r:id="rId10"/>
    <p:sldId id="277" r:id="rId11"/>
    <p:sldId id="259" r:id="rId12"/>
    <p:sldId id="261" r:id="rId13"/>
    <p:sldId id="262" r:id="rId14"/>
    <p:sldId id="263" r:id="rId15"/>
    <p:sldId id="264" r:id="rId16"/>
    <p:sldId id="265" r:id="rId17"/>
    <p:sldId id="266" r:id="rId18"/>
    <p:sldId id="267" r:id="rId19"/>
    <p:sldId id="275" r:id="rId20"/>
    <p:sldId id="278" r:id="rId21"/>
    <p:sldId id="279" r:id="rId22"/>
    <p:sldId id="272" r:id="rId23"/>
    <p:sldId id="273" r:id="rId24"/>
    <p:sldId id="274" r:id="rId25"/>
    <p:sldId id="285" r:id="rId26"/>
    <p:sldId id="282" r:id="rId27"/>
    <p:sldId id="280"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3/14/2021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215781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3/14/2021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12973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3/14/2021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124107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3/14/2021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99667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3/14/2021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127989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3/14/2021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287544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3/14/2021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399624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3/14/2021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304873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3/14/2021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344422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3/14/2021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270433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3/14/2021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70340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3/14/2021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a:t>
            </a:fld>
            <a:endParaRPr lang="en-US"/>
          </a:p>
        </p:txBody>
      </p:sp>
      <p:sp>
        <p:nvSpPr>
          <p:cNvPr id="7" name="MSIPCMContentMarking" descr="{&quot;HashCode&quot;:-1315815477,&quot;Placement&quot;:&quot;Footer&quot;,&quot;Top&quot;:519.343,&quot;Left&quot;:0.0,&quot;SlideWidth&quot;:960,&quot;SlideHeight&quot;:540}">
            <a:extLst>
              <a:ext uri="{FF2B5EF4-FFF2-40B4-BE49-F238E27FC236}">
                <a16:creationId xmlns:a16="http://schemas.microsoft.com/office/drawing/2014/main" id="{DC951015-41F9-4575-A11E-4D52394B5187}"/>
              </a:ext>
            </a:extLst>
          </p:cNvPr>
          <p:cNvSpPr txBox="1"/>
          <p:nvPr userDrawn="1"/>
        </p:nvSpPr>
        <p:spPr>
          <a:xfrm>
            <a:off x="0" y="6595656"/>
            <a:ext cx="3288495"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Internal Communication: For internal &amp; partner use only.</a:t>
            </a:r>
            <a:endParaRPr lang="it-IT"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44946049"/>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6" r:id="rId6"/>
    <p:sldLayoutId id="2147483702" r:id="rId7"/>
    <p:sldLayoutId id="2147483703" r:id="rId8"/>
    <p:sldLayoutId id="2147483704" r:id="rId9"/>
    <p:sldLayoutId id="2147483705"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ntoniettapitrelli.it/"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studiolegalepitrelli@gmail.com" TargetMode="External"/><Relationship Id="rId4" Type="http://schemas.openxmlformats.org/officeDocument/2006/relationships/hyperlink" Target="mailto:antonietta.pitrelli@kohler.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5" name="Freeform: Shape 24">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7" name="Freeform: Shape 26">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9" name="Rectangle 2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6FC6F62-FEC6-45C4-B697-39FDA62A9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pic>
        <p:nvPicPr>
          <p:cNvPr id="4" name="Picture 3" descr="Rendering 3D di cubi in diversi colori in pila">
            <a:extLst>
              <a:ext uri="{FF2B5EF4-FFF2-40B4-BE49-F238E27FC236}">
                <a16:creationId xmlns:a16="http://schemas.microsoft.com/office/drawing/2014/main" id="{523EE9D4-2FD4-49A5-A258-5179487D6F72}"/>
              </a:ext>
            </a:extLst>
          </p:cNvPr>
          <p:cNvPicPr>
            <a:picLocks noChangeAspect="1"/>
          </p:cNvPicPr>
          <p:nvPr/>
        </p:nvPicPr>
        <p:blipFill rotWithShape="1">
          <a:blip r:embed="rId2"/>
          <a:srcRect b="6375"/>
          <a:stretch/>
        </p:blipFill>
        <p:spPr>
          <a:xfrm>
            <a:off x="762000" y="762001"/>
            <a:ext cx="4572000" cy="5334000"/>
          </a:xfrm>
          <a:prstGeom prst="rect">
            <a:avLst/>
          </a:prstGeom>
        </p:spPr>
      </p:pic>
      <p:grpSp>
        <p:nvGrpSpPr>
          <p:cNvPr id="33" name="Group 32">
            <a:extLst>
              <a:ext uri="{FF2B5EF4-FFF2-40B4-BE49-F238E27FC236}">
                <a16:creationId xmlns:a16="http://schemas.microsoft.com/office/drawing/2014/main" id="{F8D7210F-BCFD-46C1-9A2C-3717368B1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34" name="Freeform: Shape 33">
              <a:extLst>
                <a:ext uri="{FF2B5EF4-FFF2-40B4-BE49-F238E27FC236}">
                  <a16:creationId xmlns:a16="http://schemas.microsoft.com/office/drawing/2014/main" id="{2C96BB9F-FD85-4689-A888-9A5AA0A14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35" name="Freeform: Shape 34">
              <a:extLst>
                <a:ext uri="{FF2B5EF4-FFF2-40B4-BE49-F238E27FC236}">
                  <a16:creationId xmlns:a16="http://schemas.microsoft.com/office/drawing/2014/main" id="{78545FC7-27EF-4BF9-A88F-35F089DF6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2" name="Titolo 1">
            <a:extLst>
              <a:ext uri="{FF2B5EF4-FFF2-40B4-BE49-F238E27FC236}">
                <a16:creationId xmlns:a16="http://schemas.microsoft.com/office/drawing/2014/main" id="{FC564EA2-8CE4-4672-AF21-1614689603F0}"/>
              </a:ext>
            </a:extLst>
          </p:cNvPr>
          <p:cNvSpPr>
            <a:spLocks noGrp="1"/>
          </p:cNvSpPr>
          <p:nvPr>
            <p:ph type="ctrTitle"/>
          </p:nvPr>
        </p:nvSpPr>
        <p:spPr>
          <a:xfrm>
            <a:off x="5879183" y="1505252"/>
            <a:ext cx="5334000" cy="1524000"/>
          </a:xfrm>
        </p:spPr>
        <p:txBody>
          <a:bodyPr vert="horz" lIns="91440" tIns="45720" rIns="91440" bIns="45720" rtlCol="0" anchor="ctr">
            <a:normAutofit/>
          </a:bodyPr>
          <a:lstStyle/>
          <a:p>
            <a:pPr algn="l"/>
            <a:r>
              <a:rPr lang="en-US" sz="2500" b="1" i="0" cap="all" dirty="0">
                <a:effectLst/>
              </a:rPr>
              <a:t>IL “MODELLO 231”: PERCHÉ È IMPORTANTE ANCHE PER LA TUA IMPRESA</a:t>
            </a:r>
            <a:br>
              <a:rPr lang="en-US" sz="2500" b="1" i="0" cap="all" dirty="0">
                <a:effectLst/>
              </a:rPr>
            </a:br>
            <a:endParaRPr lang="en-US" sz="2500" dirty="0"/>
          </a:p>
        </p:txBody>
      </p:sp>
      <p:sp>
        <p:nvSpPr>
          <p:cNvPr id="7" name="CasellaDiTesto 6">
            <a:extLst>
              <a:ext uri="{FF2B5EF4-FFF2-40B4-BE49-F238E27FC236}">
                <a16:creationId xmlns:a16="http://schemas.microsoft.com/office/drawing/2014/main" id="{8C172EE0-AF43-41E8-B119-3F0F1E686F25}"/>
              </a:ext>
            </a:extLst>
          </p:cNvPr>
          <p:cNvSpPr txBox="1"/>
          <p:nvPr/>
        </p:nvSpPr>
        <p:spPr>
          <a:xfrm>
            <a:off x="8324961" y="6113395"/>
            <a:ext cx="3569888" cy="307777"/>
          </a:xfrm>
          <a:prstGeom prst="rect">
            <a:avLst/>
          </a:prstGeom>
          <a:noFill/>
        </p:spPr>
        <p:txBody>
          <a:bodyPr wrap="square" rtlCol="0">
            <a:spAutoFit/>
          </a:bodyPr>
          <a:lstStyle/>
          <a:p>
            <a:r>
              <a:rPr lang="it-IT" sz="1400" dirty="0"/>
              <a:t>Studio Legale Avv. Antonietta PITRELLI</a:t>
            </a:r>
          </a:p>
        </p:txBody>
      </p:sp>
    </p:spTree>
    <p:extLst>
      <p:ext uri="{BB962C8B-B14F-4D97-AF65-F5344CB8AC3E}">
        <p14:creationId xmlns:p14="http://schemas.microsoft.com/office/powerpoint/2010/main" val="142899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AE4D0-9E08-4B92-88E0-EEB4FE0FE258}"/>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reati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ambientali</a:t>
            </a:r>
            <a:endParaRPr lang="it-IT" dirty="0"/>
          </a:p>
        </p:txBody>
      </p:sp>
      <p:pic>
        <p:nvPicPr>
          <p:cNvPr id="10" name="Segnaposto contenuto 9" descr="Immagine che contiene testo, esterni, natura, cielo&#10;&#10;Descrizione generata automaticamente">
            <a:extLst>
              <a:ext uri="{FF2B5EF4-FFF2-40B4-BE49-F238E27FC236}">
                <a16:creationId xmlns:a16="http://schemas.microsoft.com/office/drawing/2014/main" id="{75A9BA81-CF5F-4C6F-A25F-C28421B3CA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647" y="2639504"/>
            <a:ext cx="6195230" cy="3047553"/>
          </a:xfrm>
        </p:spPr>
      </p:pic>
    </p:spTree>
    <p:extLst>
      <p:ext uri="{BB962C8B-B14F-4D97-AF65-F5344CB8AC3E}">
        <p14:creationId xmlns:p14="http://schemas.microsoft.com/office/powerpoint/2010/main" val="76416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199EE3-E8F8-4080-A292-D4B444CA8F11}"/>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PERCHÉ È IMPORTANTE ANCHE PER LA TUA IMPRESA –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responsabilita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civili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lang="en-US" sz="2500" b="1" cap="all" dirty="0">
                <a:solidFill>
                  <a:srgbClr val="FFFFFF"/>
                </a:solidFill>
                <a:latin typeface="Sitka Subheading"/>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penali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e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amministrative</a:t>
            </a:r>
            <a:endParaRPr lang="it-IT" dirty="0"/>
          </a:p>
        </p:txBody>
      </p:sp>
      <p:pic>
        <p:nvPicPr>
          <p:cNvPr id="5" name="Segnaposto contenuto 4">
            <a:extLst>
              <a:ext uri="{FF2B5EF4-FFF2-40B4-BE49-F238E27FC236}">
                <a16:creationId xmlns:a16="http://schemas.microsoft.com/office/drawing/2014/main" id="{043CB7BD-DE35-40EE-9815-4E89FD203A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791" y="2630077"/>
            <a:ext cx="6295464" cy="2910466"/>
          </a:xfrm>
        </p:spPr>
      </p:pic>
      <p:sp>
        <p:nvSpPr>
          <p:cNvPr id="7" name="Sottotitolo 2">
            <a:extLst>
              <a:ext uri="{FF2B5EF4-FFF2-40B4-BE49-F238E27FC236}">
                <a16:creationId xmlns:a16="http://schemas.microsoft.com/office/drawing/2014/main" id="{5BB6D876-2586-45ED-9B50-E26EAC8229DB}"/>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None/>
            </a:pPr>
            <a:r>
              <a:rPr lang="it-IT" sz="1500" dirty="0"/>
              <a:t>La responsabilità amministrativa si traduce in 4 tipi di sanzioni: • pecuniarie, cioè sanzioni amministrative • interdittive, ovvero la sospensione/revoca di autorizzazioni, licenze, ...; esclusione da agevolazioni/finanziamenti pubblici; interdizione dall’esercizio dell’attività • confisca del prezzo/profitto del reato • pubblicità attraverso la pubblicazione della sentenza presso il Comune e sul sito del Ministero della Giustizia.</a:t>
            </a:r>
            <a:endParaRPr lang="en-US" sz="1500" dirty="0"/>
          </a:p>
        </p:txBody>
      </p:sp>
    </p:spTree>
    <p:extLst>
      <p:ext uri="{BB962C8B-B14F-4D97-AF65-F5344CB8AC3E}">
        <p14:creationId xmlns:p14="http://schemas.microsoft.com/office/powerpoint/2010/main" val="16692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FE5D9-5B97-443C-8BEA-C10AB13E9652}"/>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come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evitare</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reponsabilita’per</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l’azienda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e come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si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attua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endParaRPr lang="it-IT" dirty="0"/>
          </a:p>
        </p:txBody>
      </p:sp>
      <p:pic>
        <p:nvPicPr>
          <p:cNvPr id="5" name="Segnaposto contenuto 4" descr="Immagine che contiene testo, davanzale&#10;&#10;Descrizione generata automaticamente">
            <a:extLst>
              <a:ext uri="{FF2B5EF4-FFF2-40B4-BE49-F238E27FC236}">
                <a16:creationId xmlns:a16="http://schemas.microsoft.com/office/drawing/2014/main" id="{9AEACCBC-50F4-4A11-9F1F-00EC1BFD17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147" y="2656001"/>
            <a:ext cx="6229730" cy="3130807"/>
          </a:xfrm>
        </p:spPr>
      </p:pic>
      <p:sp>
        <p:nvSpPr>
          <p:cNvPr id="6" name="Sottotitolo 2">
            <a:extLst>
              <a:ext uri="{FF2B5EF4-FFF2-40B4-BE49-F238E27FC236}">
                <a16:creationId xmlns:a16="http://schemas.microsoft.com/office/drawing/2014/main" id="{FBF05358-52A1-438E-B38F-6F9473205EC6}"/>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None/>
            </a:pPr>
            <a:r>
              <a:rPr lang="it-IT" sz="1500" dirty="0"/>
              <a:t>Come evitare la responsabilità dell’azienda? L’azienda può sollevarsi da queste responsabilità se adotta un “modello di organizzazione e gestione” ai sensi della 231, lo porta a conoscenza di tutte le persone che ricadono nel campo di applicazione del decreto e si dota di un “organismo di vigilanza” che vigila, appunto, sull’osservanza del “modello” all’interno dell’azienda</a:t>
            </a:r>
            <a:r>
              <a:rPr lang="it-IT" sz="1100" dirty="0"/>
              <a:t>.</a:t>
            </a:r>
            <a:endParaRPr lang="en-US" sz="1500" dirty="0"/>
          </a:p>
          <a:p>
            <a:pPr>
              <a:lnSpc>
                <a:spcPct val="115000"/>
              </a:lnSpc>
            </a:pPr>
            <a:endParaRPr lang="en-US" sz="1500" dirty="0"/>
          </a:p>
        </p:txBody>
      </p:sp>
    </p:spTree>
    <p:extLst>
      <p:ext uri="{BB962C8B-B14F-4D97-AF65-F5344CB8AC3E}">
        <p14:creationId xmlns:p14="http://schemas.microsoft.com/office/powerpoint/2010/main" val="53566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8F30-41E4-4120-B1AE-E049EB6350F1}"/>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le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aree</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di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rischio</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dell’azienda</a:t>
            </a:r>
            <a:endParaRPr lang="it-IT" dirty="0"/>
          </a:p>
        </p:txBody>
      </p:sp>
      <p:pic>
        <p:nvPicPr>
          <p:cNvPr id="5" name="Segnaposto contenuto 4">
            <a:extLst>
              <a:ext uri="{FF2B5EF4-FFF2-40B4-BE49-F238E27FC236}">
                <a16:creationId xmlns:a16="http://schemas.microsoft.com/office/drawing/2014/main" id="{503ADF35-27F3-46B9-8473-DA6123BBDB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589" y="2695196"/>
            <a:ext cx="6233288" cy="2962049"/>
          </a:xfrm>
        </p:spPr>
      </p:pic>
      <p:sp>
        <p:nvSpPr>
          <p:cNvPr id="6" name="Sottotitolo 2">
            <a:extLst>
              <a:ext uri="{FF2B5EF4-FFF2-40B4-BE49-F238E27FC236}">
                <a16:creationId xmlns:a16="http://schemas.microsoft.com/office/drawing/2014/main" id="{7CD1533B-5001-44AB-8A62-FA64EC9DA9B0}"/>
              </a:ext>
            </a:extLst>
          </p:cNvPr>
          <p:cNvSpPr txBox="1">
            <a:spLocks/>
          </p:cNvSpPr>
          <p:nvPr/>
        </p:nvSpPr>
        <p:spPr>
          <a:xfrm>
            <a:off x="6755877" y="2488675"/>
            <a:ext cx="5334000" cy="38100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1500" dirty="0"/>
              <a:t>PIANO di AUDIT  per la </a:t>
            </a:r>
            <a:r>
              <a:rPr lang="en-US" sz="1500" dirty="0" err="1"/>
              <a:t>verifica</a:t>
            </a:r>
            <a:r>
              <a:rPr lang="en-US" sz="1500" dirty="0"/>
              <a:t> </a:t>
            </a:r>
            <a:r>
              <a:rPr lang="en-US" sz="1500" dirty="0" err="1"/>
              <a:t>dei</a:t>
            </a:r>
            <a:r>
              <a:rPr lang="en-US" sz="1500" dirty="0"/>
              <a:t> </a:t>
            </a:r>
            <a:r>
              <a:rPr lang="en-US" sz="1500" dirty="0" err="1"/>
              <a:t>protocolli</a:t>
            </a:r>
            <a:r>
              <a:rPr lang="en-US" sz="1500" dirty="0"/>
              <a:t>, </a:t>
            </a:r>
            <a:r>
              <a:rPr lang="en-US" sz="1500" dirty="0" err="1"/>
              <a:t>dei</a:t>
            </a:r>
            <a:r>
              <a:rPr lang="en-US" sz="1500" dirty="0"/>
              <a:t> </a:t>
            </a:r>
            <a:r>
              <a:rPr lang="en-US" sz="1500" dirty="0" err="1"/>
              <a:t>flussi</a:t>
            </a:r>
            <a:r>
              <a:rPr lang="en-US" sz="1500" dirty="0"/>
              <a:t>, </a:t>
            </a:r>
            <a:r>
              <a:rPr lang="en-US" sz="1500" dirty="0" err="1"/>
              <a:t>delle</a:t>
            </a:r>
            <a:r>
              <a:rPr lang="en-US" sz="1500" dirty="0"/>
              <a:t> procedure e </a:t>
            </a:r>
            <a:r>
              <a:rPr lang="en-US" sz="1500" dirty="0" err="1"/>
              <a:t>delle</a:t>
            </a:r>
            <a:r>
              <a:rPr lang="en-US" sz="1500" dirty="0"/>
              <a:t> </a:t>
            </a:r>
            <a:r>
              <a:rPr lang="en-US" sz="1500" dirty="0" err="1"/>
              <a:t>loro</a:t>
            </a:r>
            <a:r>
              <a:rPr lang="en-US" sz="1500" dirty="0"/>
              <a:t> </a:t>
            </a:r>
            <a:r>
              <a:rPr lang="en-US" sz="1500" dirty="0" err="1"/>
              <a:t>corrette</a:t>
            </a:r>
            <a:r>
              <a:rPr lang="en-US" sz="1500" dirty="0"/>
              <a:t> </a:t>
            </a:r>
            <a:r>
              <a:rPr lang="en-US" sz="1500" dirty="0" err="1"/>
              <a:t>implementazioni</a:t>
            </a:r>
            <a:r>
              <a:rPr lang="en-US" sz="1500" dirty="0"/>
              <a:t> per </a:t>
            </a:r>
            <a:r>
              <a:rPr lang="en-US" sz="1500" dirty="0" err="1"/>
              <a:t>aree</a:t>
            </a:r>
            <a:r>
              <a:rPr lang="en-US" sz="1500" dirty="0"/>
              <a:t> </a:t>
            </a:r>
            <a:r>
              <a:rPr lang="en-US" sz="1500" dirty="0" err="1"/>
              <a:t>sensibili</a:t>
            </a:r>
            <a:r>
              <a:rPr lang="en-US" sz="1500" dirty="0"/>
              <a:t> al </a:t>
            </a:r>
            <a:r>
              <a:rPr lang="en-US" sz="1500" dirty="0" err="1"/>
              <a:t>rischio</a:t>
            </a:r>
            <a:r>
              <a:rPr lang="en-US" sz="1500" dirty="0"/>
              <a:t> di </a:t>
            </a:r>
            <a:r>
              <a:rPr lang="en-US" sz="1500" dirty="0" err="1"/>
              <a:t>reati</a:t>
            </a:r>
            <a:r>
              <a:rPr lang="en-US" sz="1500" dirty="0"/>
              <a:t>, del rispetto </a:t>
            </a:r>
            <a:r>
              <a:rPr lang="en-US" sz="1500" dirty="0" err="1"/>
              <a:t>dei</a:t>
            </a:r>
            <a:r>
              <a:rPr lang="en-US" sz="1500" dirty="0"/>
              <a:t> </a:t>
            </a:r>
            <a:r>
              <a:rPr lang="en-US" sz="1500" dirty="0" err="1"/>
              <a:t>poteri</a:t>
            </a:r>
            <a:r>
              <a:rPr lang="en-US" sz="1500" dirty="0"/>
              <a:t> di </a:t>
            </a:r>
            <a:r>
              <a:rPr lang="en-US" sz="1500" dirty="0" err="1"/>
              <a:t>firma</a:t>
            </a:r>
            <a:r>
              <a:rPr lang="en-US" sz="1500" dirty="0"/>
              <a:t>…</a:t>
            </a:r>
          </a:p>
          <a:p>
            <a:pPr marL="0" indent="0">
              <a:lnSpc>
                <a:spcPct val="115000"/>
              </a:lnSpc>
              <a:buNone/>
            </a:pPr>
            <a:endParaRPr lang="en-US" sz="1500" dirty="0"/>
          </a:p>
          <a:p>
            <a:pPr>
              <a:lnSpc>
                <a:spcPct val="115000"/>
              </a:lnSpc>
            </a:pPr>
            <a:r>
              <a:rPr lang="en-US" sz="1500" dirty="0"/>
              <a:t>RELAZIONE  PERIODICA</a:t>
            </a:r>
          </a:p>
          <a:p>
            <a:pPr marL="0" indent="0">
              <a:lnSpc>
                <a:spcPct val="115000"/>
              </a:lnSpc>
              <a:buNone/>
            </a:pPr>
            <a:endParaRPr lang="en-US" sz="1500" dirty="0"/>
          </a:p>
          <a:p>
            <a:pPr>
              <a:lnSpc>
                <a:spcPct val="115000"/>
              </a:lnSpc>
            </a:pPr>
            <a:r>
              <a:rPr lang="en-US" sz="1500" dirty="0"/>
              <a:t>ANALISI del RISCHIO</a:t>
            </a:r>
          </a:p>
          <a:p>
            <a:pPr>
              <a:lnSpc>
                <a:spcPct val="115000"/>
              </a:lnSpc>
            </a:pPr>
            <a:endParaRPr lang="en-US" sz="1500" dirty="0"/>
          </a:p>
          <a:p>
            <a:pPr>
              <a:lnSpc>
                <a:spcPct val="115000"/>
              </a:lnSpc>
            </a:pPr>
            <a:r>
              <a:rPr lang="en-US" sz="1500" dirty="0"/>
              <a:t>PIANO OPERATIVO</a:t>
            </a:r>
            <a:br>
              <a:rPr lang="en-US" sz="1500" dirty="0"/>
            </a:br>
            <a:endParaRPr lang="en-US" sz="1500" dirty="0"/>
          </a:p>
          <a:p>
            <a:pPr>
              <a:lnSpc>
                <a:spcPct val="115000"/>
              </a:lnSpc>
            </a:pPr>
            <a:r>
              <a:rPr lang="en-US" sz="1500" dirty="0"/>
              <a:t>FORMAZIONE</a:t>
            </a:r>
          </a:p>
          <a:p>
            <a:pPr marL="0" indent="0">
              <a:lnSpc>
                <a:spcPct val="115000"/>
              </a:lnSpc>
              <a:buNone/>
            </a:pPr>
            <a:endParaRPr lang="en-US" sz="1500" dirty="0"/>
          </a:p>
          <a:p>
            <a:pPr marL="0" indent="0">
              <a:lnSpc>
                <a:spcPct val="115000"/>
              </a:lnSpc>
              <a:buNone/>
            </a:pPr>
            <a:endParaRPr lang="en-US" sz="1500" dirty="0"/>
          </a:p>
          <a:p>
            <a:pPr>
              <a:lnSpc>
                <a:spcPct val="115000"/>
              </a:lnSpc>
            </a:pPr>
            <a:endParaRPr lang="en-US" sz="1500" dirty="0"/>
          </a:p>
        </p:txBody>
      </p:sp>
    </p:spTree>
    <p:extLst>
      <p:ext uri="{BB962C8B-B14F-4D97-AF65-F5344CB8AC3E}">
        <p14:creationId xmlns:p14="http://schemas.microsoft.com/office/powerpoint/2010/main" val="3603289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44559F-6255-4B5C-A3A0-0BD3DBC8CF6F}"/>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protocolli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decisionali</a:t>
            </a:r>
            <a:endParaRPr lang="it-IT" dirty="0"/>
          </a:p>
        </p:txBody>
      </p:sp>
      <p:pic>
        <p:nvPicPr>
          <p:cNvPr id="6" name="Segnaposto contenuto 5">
            <a:extLst>
              <a:ext uri="{FF2B5EF4-FFF2-40B4-BE49-F238E27FC236}">
                <a16:creationId xmlns:a16="http://schemas.microsoft.com/office/drawing/2014/main" id="{160B800D-472C-481C-80A2-24F726F2B9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999" y="2647165"/>
            <a:ext cx="5993877" cy="3199557"/>
          </a:xfrm>
        </p:spPr>
      </p:pic>
      <p:sp>
        <p:nvSpPr>
          <p:cNvPr id="7" name="Sottotitolo 2">
            <a:extLst>
              <a:ext uri="{FF2B5EF4-FFF2-40B4-BE49-F238E27FC236}">
                <a16:creationId xmlns:a16="http://schemas.microsoft.com/office/drawing/2014/main" id="{C1F21404-79D3-412C-92F5-B9004E665113}"/>
              </a:ext>
            </a:extLst>
          </p:cNvPr>
          <p:cNvSpPr txBox="1">
            <a:spLocks/>
          </p:cNvSpPr>
          <p:nvPr/>
        </p:nvSpPr>
        <p:spPr>
          <a:xfrm>
            <a:off x="6755877" y="2488675"/>
            <a:ext cx="5334000" cy="38100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1500" dirty="0"/>
              <a:t>PIANO di AUDIT  per la </a:t>
            </a:r>
            <a:r>
              <a:rPr lang="en-US" sz="1500" dirty="0" err="1"/>
              <a:t>verifica</a:t>
            </a:r>
            <a:r>
              <a:rPr lang="en-US" sz="1500" dirty="0"/>
              <a:t> </a:t>
            </a:r>
            <a:r>
              <a:rPr lang="en-US" sz="1500" dirty="0" err="1"/>
              <a:t>dei</a:t>
            </a:r>
            <a:r>
              <a:rPr lang="en-US" sz="1500" dirty="0"/>
              <a:t> </a:t>
            </a:r>
            <a:r>
              <a:rPr lang="en-US" sz="1500" dirty="0" err="1"/>
              <a:t>protocolli</a:t>
            </a:r>
            <a:r>
              <a:rPr lang="en-US" sz="1500" dirty="0"/>
              <a:t>, </a:t>
            </a:r>
            <a:r>
              <a:rPr lang="en-US" sz="1500" dirty="0" err="1"/>
              <a:t>dei</a:t>
            </a:r>
            <a:r>
              <a:rPr lang="en-US" sz="1500" dirty="0"/>
              <a:t> </a:t>
            </a:r>
            <a:r>
              <a:rPr lang="en-US" sz="1500" dirty="0" err="1"/>
              <a:t>flussi</a:t>
            </a:r>
            <a:r>
              <a:rPr lang="en-US" sz="1500" dirty="0"/>
              <a:t>, </a:t>
            </a:r>
            <a:r>
              <a:rPr lang="en-US" sz="1500" dirty="0" err="1"/>
              <a:t>delle</a:t>
            </a:r>
            <a:r>
              <a:rPr lang="en-US" sz="1500" dirty="0"/>
              <a:t> procedure e </a:t>
            </a:r>
            <a:r>
              <a:rPr lang="en-US" sz="1500" dirty="0" err="1"/>
              <a:t>delle</a:t>
            </a:r>
            <a:r>
              <a:rPr lang="en-US" sz="1500" dirty="0"/>
              <a:t> </a:t>
            </a:r>
            <a:r>
              <a:rPr lang="en-US" sz="1500" dirty="0" err="1"/>
              <a:t>loro</a:t>
            </a:r>
            <a:r>
              <a:rPr lang="en-US" sz="1500" dirty="0"/>
              <a:t> </a:t>
            </a:r>
            <a:r>
              <a:rPr lang="en-US" sz="1500" dirty="0" err="1"/>
              <a:t>corrette</a:t>
            </a:r>
            <a:r>
              <a:rPr lang="en-US" sz="1500" dirty="0"/>
              <a:t> </a:t>
            </a:r>
            <a:r>
              <a:rPr lang="en-US" sz="1500" dirty="0" err="1"/>
              <a:t>implementazioni</a:t>
            </a:r>
            <a:r>
              <a:rPr lang="en-US" sz="1500" dirty="0"/>
              <a:t> per </a:t>
            </a:r>
            <a:r>
              <a:rPr lang="en-US" sz="1500" dirty="0" err="1"/>
              <a:t>aree</a:t>
            </a:r>
            <a:r>
              <a:rPr lang="en-US" sz="1500" dirty="0"/>
              <a:t> </a:t>
            </a:r>
            <a:r>
              <a:rPr lang="en-US" sz="1500" dirty="0" err="1"/>
              <a:t>sensibili</a:t>
            </a:r>
            <a:r>
              <a:rPr lang="en-US" sz="1500" dirty="0"/>
              <a:t> al </a:t>
            </a:r>
            <a:r>
              <a:rPr lang="en-US" sz="1500" dirty="0" err="1"/>
              <a:t>rischio</a:t>
            </a:r>
            <a:r>
              <a:rPr lang="en-US" sz="1500" dirty="0"/>
              <a:t> di </a:t>
            </a:r>
            <a:r>
              <a:rPr lang="en-US" sz="1500" dirty="0" err="1"/>
              <a:t>reati</a:t>
            </a:r>
            <a:r>
              <a:rPr lang="en-US" sz="1500" dirty="0"/>
              <a:t>, del rispetto </a:t>
            </a:r>
            <a:r>
              <a:rPr lang="en-US" sz="1500" dirty="0" err="1"/>
              <a:t>dei</a:t>
            </a:r>
            <a:r>
              <a:rPr lang="en-US" sz="1500" dirty="0"/>
              <a:t> </a:t>
            </a:r>
            <a:r>
              <a:rPr lang="en-US" sz="1500" dirty="0" err="1"/>
              <a:t>poteri</a:t>
            </a:r>
            <a:r>
              <a:rPr lang="en-US" sz="1500" dirty="0"/>
              <a:t> di </a:t>
            </a:r>
            <a:r>
              <a:rPr lang="en-US" sz="1500" dirty="0" err="1"/>
              <a:t>firma</a:t>
            </a:r>
            <a:r>
              <a:rPr lang="en-US" sz="1500" dirty="0"/>
              <a:t>…</a:t>
            </a:r>
          </a:p>
          <a:p>
            <a:pPr marL="0" indent="0">
              <a:lnSpc>
                <a:spcPct val="115000"/>
              </a:lnSpc>
              <a:buNone/>
            </a:pPr>
            <a:endParaRPr lang="en-US" sz="1500" dirty="0"/>
          </a:p>
          <a:p>
            <a:pPr>
              <a:lnSpc>
                <a:spcPct val="115000"/>
              </a:lnSpc>
            </a:pPr>
            <a:r>
              <a:rPr lang="en-US" sz="1500" dirty="0"/>
              <a:t>RELAZIONE  PERIODICA</a:t>
            </a:r>
          </a:p>
          <a:p>
            <a:pPr marL="0" indent="0">
              <a:lnSpc>
                <a:spcPct val="115000"/>
              </a:lnSpc>
              <a:buNone/>
            </a:pPr>
            <a:endParaRPr lang="en-US" sz="1500" dirty="0"/>
          </a:p>
          <a:p>
            <a:pPr>
              <a:lnSpc>
                <a:spcPct val="115000"/>
              </a:lnSpc>
            </a:pPr>
            <a:r>
              <a:rPr lang="en-US" sz="1500" dirty="0"/>
              <a:t>ANALISI del RISCHIO</a:t>
            </a:r>
          </a:p>
          <a:p>
            <a:pPr>
              <a:lnSpc>
                <a:spcPct val="115000"/>
              </a:lnSpc>
            </a:pPr>
            <a:endParaRPr lang="en-US" sz="1500" dirty="0"/>
          </a:p>
          <a:p>
            <a:pPr>
              <a:lnSpc>
                <a:spcPct val="115000"/>
              </a:lnSpc>
            </a:pPr>
            <a:r>
              <a:rPr lang="en-US" sz="1500" dirty="0"/>
              <a:t>PIANO OPERATIVO</a:t>
            </a:r>
            <a:br>
              <a:rPr lang="en-US" sz="1500" dirty="0"/>
            </a:br>
            <a:endParaRPr lang="en-US" sz="1500" dirty="0"/>
          </a:p>
          <a:p>
            <a:pPr>
              <a:lnSpc>
                <a:spcPct val="115000"/>
              </a:lnSpc>
            </a:pPr>
            <a:r>
              <a:rPr lang="en-US" sz="1500" dirty="0"/>
              <a:t>FORMAZIONE</a:t>
            </a:r>
          </a:p>
          <a:p>
            <a:pPr marL="0" indent="0">
              <a:lnSpc>
                <a:spcPct val="115000"/>
              </a:lnSpc>
              <a:buNone/>
            </a:pPr>
            <a:endParaRPr lang="en-US" sz="1500" dirty="0"/>
          </a:p>
          <a:p>
            <a:pPr>
              <a:lnSpc>
                <a:spcPct val="115000"/>
              </a:lnSpc>
            </a:pPr>
            <a:endParaRPr lang="en-US" sz="1500" dirty="0"/>
          </a:p>
        </p:txBody>
      </p:sp>
    </p:spTree>
    <p:extLst>
      <p:ext uri="{BB962C8B-B14F-4D97-AF65-F5344CB8AC3E}">
        <p14:creationId xmlns:p14="http://schemas.microsoft.com/office/powerpoint/2010/main" val="3675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BFF327-EB48-44FF-BBE7-3AE824796022}"/>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verifica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dei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flussi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finanziari</a:t>
            </a:r>
            <a:endParaRPr lang="it-IT" dirty="0"/>
          </a:p>
        </p:txBody>
      </p:sp>
      <p:pic>
        <p:nvPicPr>
          <p:cNvPr id="7" name="Segnaposto contenuto 6">
            <a:extLst>
              <a:ext uri="{FF2B5EF4-FFF2-40B4-BE49-F238E27FC236}">
                <a16:creationId xmlns:a16="http://schemas.microsoft.com/office/drawing/2014/main" id="{8AE27274-BD9B-4166-91B3-13F4008FD2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25" y="2679913"/>
            <a:ext cx="6327252" cy="2913943"/>
          </a:xfrm>
        </p:spPr>
      </p:pic>
      <p:sp>
        <p:nvSpPr>
          <p:cNvPr id="8" name="Sottotitolo 2">
            <a:extLst>
              <a:ext uri="{FF2B5EF4-FFF2-40B4-BE49-F238E27FC236}">
                <a16:creationId xmlns:a16="http://schemas.microsoft.com/office/drawing/2014/main" id="{2A2E78D8-BFA0-45C2-A120-625AFF7AC909}"/>
              </a:ext>
            </a:extLst>
          </p:cNvPr>
          <p:cNvSpPr txBox="1">
            <a:spLocks/>
          </p:cNvSpPr>
          <p:nvPr/>
        </p:nvSpPr>
        <p:spPr>
          <a:xfrm>
            <a:off x="6755877" y="2488675"/>
            <a:ext cx="5334000" cy="38100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1500" dirty="0"/>
              <a:t>PIANO di AUDIT  per la </a:t>
            </a:r>
            <a:r>
              <a:rPr lang="en-US" sz="1500" dirty="0" err="1"/>
              <a:t>verifica</a:t>
            </a:r>
            <a:r>
              <a:rPr lang="en-US" sz="1500" dirty="0"/>
              <a:t> </a:t>
            </a:r>
            <a:r>
              <a:rPr lang="en-US" sz="1500" dirty="0" err="1"/>
              <a:t>dei</a:t>
            </a:r>
            <a:r>
              <a:rPr lang="en-US" sz="1500" dirty="0"/>
              <a:t> </a:t>
            </a:r>
            <a:r>
              <a:rPr lang="en-US" sz="1500" dirty="0" err="1"/>
              <a:t>protocolli</a:t>
            </a:r>
            <a:r>
              <a:rPr lang="en-US" sz="1500" dirty="0"/>
              <a:t>, </a:t>
            </a:r>
            <a:r>
              <a:rPr lang="en-US" sz="1500" dirty="0" err="1"/>
              <a:t>dei</a:t>
            </a:r>
            <a:r>
              <a:rPr lang="en-US" sz="1500" dirty="0"/>
              <a:t> </a:t>
            </a:r>
            <a:r>
              <a:rPr lang="en-US" sz="1500" dirty="0" err="1"/>
              <a:t>flussi</a:t>
            </a:r>
            <a:r>
              <a:rPr lang="en-US" sz="1500" dirty="0"/>
              <a:t>, </a:t>
            </a:r>
            <a:r>
              <a:rPr lang="en-US" sz="1500" dirty="0" err="1"/>
              <a:t>delle</a:t>
            </a:r>
            <a:r>
              <a:rPr lang="en-US" sz="1500" dirty="0"/>
              <a:t> procedure e </a:t>
            </a:r>
            <a:r>
              <a:rPr lang="en-US" sz="1500" dirty="0" err="1"/>
              <a:t>delle</a:t>
            </a:r>
            <a:r>
              <a:rPr lang="en-US" sz="1500" dirty="0"/>
              <a:t> </a:t>
            </a:r>
            <a:r>
              <a:rPr lang="en-US" sz="1500" dirty="0" err="1"/>
              <a:t>loro</a:t>
            </a:r>
            <a:r>
              <a:rPr lang="en-US" sz="1500" dirty="0"/>
              <a:t> </a:t>
            </a:r>
            <a:r>
              <a:rPr lang="en-US" sz="1500" dirty="0" err="1"/>
              <a:t>corrette</a:t>
            </a:r>
            <a:r>
              <a:rPr lang="en-US" sz="1500" dirty="0"/>
              <a:t> </a:t>
            </a:r>
            <a:r>
              <a:rPr lang="en-US" sz="1500" dirty="0" err="1"/>
              <a:t>implementazioni</a:t>
            </a:r>
            <a:r>
              <a:rPr lang="en-US" sz="1500" dirty="0"/>
              <a:t> per </a:t>
            </a:r>
            <a:r>
              <a:rPr lang="en-US" sz="1500" dirty="0" err="1"/>
              <a:t>aree</a:t>
            </a:r>
            <a:r>
              <a:rPr lang="en-US" sz="1500" dirty="0"/>
              <a:t> </a:t>
            </a:r>
            <a:r>
              <a:rPr lang="en-US" sz="1500" dirty="0" err="1"/>
              <a:t>sensibili</a:t>
            </a:r>
            <a:r>
              <a:rPr lang="en-US" sz="1500" dirty="0"/>
              <a:t> al </a:t>
            </a:r>
            <a:r>
              <a:rPr lang="en-US" sz="1500" dirty="0" err="1"/>
              <a:t>rischio</a:t>
            </a:r>
            <a:r>
              <a:rPr lang="en-US" sz="1500" dirty="0"/>
              <a:t> di </a:t>
            </a:r>
            <a:r>
              <a:rPr lang="en-US" sz="1500" dirty="0" err="1"/>
              <a:t>reati</a:t>
            </a:r>
            <a:r>
              <a:rPr lang="en-US" sz="1500" dirty="0"/>
              <a:t>, del rispetto </a:t>
            </a:r>
            <a:r>
              <a:rPr lang="en-US" sz="1500" dirty="0" err="1"/>
              <a:t>dei</a:t>
            </a:r>
            <a:r>
              <a:rPr lang="en-US" sz="1500" dirty="0"/>
              <a:t> </a:t>
            </a:r>
            <a:r>
              <a:rPr lang="en-US" sz="1500" dirty="0" err="1"/>
              <a:t>poteri</a:t>
            </a:r>
            <a:r>
              <a:rPr lang="en-US" sz="1500" dirty="0"/>
              <a:t> di </a:t>
            </a:r>
            <a:r>
              <a:rPr lang="en-US" sz="1500" dirty="0" err="1"/>
              <a:t>firma</a:t>
            </a:r>
            <a:r>
              <a:rPr lang="en-US" sz="1500" dirty="0"/>
              <a:t>…</a:t>
            </a:r>
          </a:p>
          <a:p>
            <a:pPr marL="0" indent="0">
              <a:lnSpc>
                <a:spcPct val="115000"/>
              </a:lnSpc>
              <a:buNone/>
            </a:pPr>
            <a:endParaRPr lang="en-US" sz="1500" dirty="0"/>
          </a:p>
          <a:p>
            <a:pPr>
              <a:lnSpc>
                <a:spcPct val="115000"/>
              </a:lnSpc>
            </a:pPr>
            <a:r>
              <a:rPr lang="en-US" sz="1500" dirty="0"/>
              <a:t>RELAZIONE  PERIODICA</a:t>
            </a:r>
          </a:p>
          <a:p>
            <a:pPr marL="0" indent="0">
              <a:lnSpc>
                <a:spcPct val="115000"/>
              </a:lnSpc>
              <a:buNone/>
            </a:pPr>
            <a:endParaRPr lang="en-US" sz="1500" dirty="0"/>
          </a:p>
          <a:p>
            <a:pPr>
              <a:lnSpc>
                <a:spcPct val="115000"/>
              </a:lnSpc>
            </a:pPr>
            <a:r>
              <a:rPr lang="en-US" sz="1500" dirty="0"/>
              <a:t>ANALISI del RISCHIO</a:t>
            </a:r>
          </a:p>
          <a:p>
            <a:pPr>
              <a:lnSpc>
                <a:spcPct val="115000"/>
              </a:lnSpc>
            </a:pPr>
            <a:endParaRPr lang="en-US" sz="1500" dirty="0"/>
          </a:p>
          <a:p>
            <a:pPr>
              <a:lnSpc>
                <a:spcPct val="115000"/>
              </a:lnSpc>
            </a:pPr>
            <a:r>
              <a:rPr lang="en-US" sz="1500" dirty="0"/>
              <a:t>PIANO OPERATIVO</a:t>
            </a:r>
            <a:br>
              <a:rPr lang="en-US" sz="1500" dirty="0"/>
            </a:br>
            <a:endParaRPr lang="en-US" sz="1500" dirty="0"/>
          </a:p>
          <a:p>
            <a:pPr>
              <a:lnSpc>
                <a:spcPct val="115000"/>
              </a:lnSpc>
            </a:pPr>
            <a:r>
              <a:rPr lang="en-US" sz="1500" dirty="0"/>
              <a:t>FORMAZIONE</a:t>
            </a:r>
          </a:p>
          <a:p>
            <a:pPr marL="0" indent="0">
              <a:lnSpc>
                <a:spcPct val="115000"/>
              </a:lnSpc>
              <a:buNone/>
            </a:pPr>
            <a:endParaRPr lang="en-US" sz="1500" dirty="0"/>
          </a:p>
          <a:p>
            <a:pPr marL="0" indent="0">
              <a:lnSpc>
                <a:spcPct val="115000"/>
              </a:lnSpc>
              <a:buNone/>
            </a:pPr>
            <a:endParaRPr lang="en-US" sz="1500" dirty="0"/>
          </a:p>
          <a:p>
            <a:pPr>
              <a:lnSpc>
                <a:spcPct val="115000"/>
              </a:lnSpc>
            </a:pPr>
            <a:endParaRPr lang="en-US" sz="1500" dirty="0"/>
          </a:p>
        </p:txBody>
      </p:sp>
    </p:spTree>
    <p:extLst>
      <p:ext uri="{BB962C8B-B14F-4D97-AF65-F5344CB8AC3E}">
        <p14:creationId xmlns:p14="http://schemas.microsoft.com/office/powerpoint/2010/main" val="3644131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3064AD-ABF5-4086-AEC2-733E7E85F782}"/>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verifica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dEi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rischi</a:t>
            </a:r>
            <a:endParaRPr lang="it-IT" dirty="0"/>
          </a:p>
        </p:txBody>
      </p:sp>
      <p:pic>
        <p:nvPicPr>
          <p:cNvPr id="5" name="Segnaposto contenuto 4" descr="Immagine che contiene testo, montagna, esterni, natura&#10;&#10;Descrizione generata automaticamente">
            <a:extLst>
              <a:ext uri="{FF2B5EF4-FFF2-40B4-BE49-F238E27FC236}">
                <a16:creationId xmlns:a16="http://schemas.microsoft.com/office/drawing/2014/main" id="{7CAB73FF-8ACB-4A19-BAA5-6F74D1C6A2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220" y="2654367"/>
            <a:ext cx="6098657" cy="3115825"/>
          </a:xfrm>
        </p:spPr>
      </p:pic>
      <p:sp>
        <p:nvSpPr>
          <p:cNvPr id="6" name="Sottotitolo 2">
            <a:extLst>
              <a:ext uri="{FF2B5EF4-FFF2-40B4-BE49-F238E27FC236}">
                <a16:creationId xmlns:a16="http://schemas.microsoft.com/office/drawing/2014/main" id="{7E900024-B347-4170-8D32-4FFE42EBA4AE}"/>
              </a:ext>
            </a:extLst>
          </p:cNvPr>
          <p:cNvSpPr txBox="1">
            <a:spLocks/>
          </p:cNvSpPr>
          <p:nvPr/>
        </p:nvSpPr>
        <p:spPr>
          <a:xfrm>
            <a:off x="6755877" y="2488675"/>
            <a:ext cx="5334000" cy="38100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1500" dirty="0"/>
              <a:t>PIANO di AUDIT  per la </a:t>
            </a:r>
            <a:r>
              <a:rPr lang="en-US" sz="1500" dirty="0" err="1"/>
              <a:t>verifica</a:t>
            </a:r>
            <a:r>
              <a:rPr lang="en-US" sz="1500" dirty="0"/>
              <a:t> </a:t>
            </a:r>
            <a:r>
              <a:rPr lang="en-US" sz="1500" dirty="0" err="1"/>
              <a:t>dei</a:t>
            </a:r>
            <a:r>
              <a:rPr lang="en-US" sz="1500" dirty="0"/>
              <a:t> </a:t>
            </a:r>
            <a:r>
              <a:rPr lang="en-US" sz="1500" dirty="0" err="1"/>
              <a:t>protocolli</a:t>
            </a:r>
            <a:r>
              <a:rPr lang="en-US" sz="1500" dirty="0"/>
              <a:t>, </a:t>
            </a:r>
            <a:r>
              <a:rPr lang="en-US" sz="1500" dirty="0" err="1"/>
              <a:t>dei</a:t>
            </a:r>
            <a:r>
              <a:rPr lang="en-US" sz="1500" dirty="0"/>
              <a:t> </a:t>
            </a:r>
            <a:r>
              <a:rPr lang="en-US" sz="1500" dirty="0" err="1"/>
              <a:t>flussi</a:t>
            </a:r>
            <a:r>
              <a:rPr lang="en-US" sz="1500" dirty="0"/>
              <a:t>, </a:t>
            </a:r>
            <a:r>
              <a:rPr lang="en-US" sz="1500" dirty="0" err="1"/>
              <a:t>delle</a:t>
            </a:r>
            <a:r>
              <a:rPr lang="en-US" sz="1500" dirty="0"/>
              <a:t> procedure e </a:t>
            </a:r>
            <a:r>
              <a:rPr lang="en-US" sz="1500" dirty="0" err="1"/>
              <a:t>delle</a:t>
            </a:r>
            <a:r>
              <a:rPr lang="en-US" sz="1500" dirty="0"/>
              <a:t> </a:t>
            </a:r>
            <a:r>
              <a:rPr lang="en-US" sz="1500" dirty="0" err="1"/>
              <a:t>loro</a:t>
            </a:r>
            <a:r>
              <a:rPr lang="en-US" sz="1500" dirty="0"/>
              <a:t> </a:t>
            </a:r>
            <a:r>
              <a:rPr lang="en-US" sz="1500" dirty="0" err="1"/>
              <a:t>corrette</a:t>
            </a:r>
            <a:r>
              <a:rPr lang="en-US" sz="1500" dirty="0"/>
              <a:t> </a:t>
            </a:r>
            <a:r>
              <a:rPr lang="en-US" sz="1500" dirty="0" err="1"/>
              <a:t>implementazioni</a:t>
            </a:r>
            <a:r>
              <a:rPr lang="en-US" sz="1500" dirty="0"/>
              <a:t> per </a:t>
            </a:r>
            <a:r>
              <a:rPr lang="en-US" sz="1500" dirty="0" err="1"/>
              <a:t>aree</a:t>
            </a:r>
            <a:r>
              <a:rPr lang="en-US" sz="1500" dirty="0"/>
              <a:t> </a:t>
            </a:r>
            <a:r>
              <a:rPr lang="en-US" sz="1500" dirty="0" err="1"/>
              <a:t>sensibili</a:t>
            </a:r>
            <a:r>
              <a:rPr lang="en-US" sz="1500" dirty="0"/>
              <a:t> al </a:t>
            </a:r>
            <a:r>
              <a:rPr lang="en-US" sz="1500" dirty="0" err="1"/>
              <a:t>rischio</a:t>
            </a:r>
            <a:r>
              <a:rPr lang="en-US" sz="1500" dirty="0"/>
              <a:t> di </a:t>
            </a:r>
            <a:r>
              <a:rPr lang="en-US" sz="1500" dirty="0" err="1"/>
              <a:t>reati</a:t>
            </a:r>
            <a:r>
              <a:rPr lang="en-US" sz="1500" dirty="0"/>
              <a:t>, del rispetto </a:t>
            </a:r>
            <a:r>
              <a:rPr lang="en-US" sz="1500" dirty="0" err="1"/>
              <a:t>dei</a:t>
            </a:r>
            <a:r>
              <a:rPr lang="en-US" sz="1500" dirty="0"/>
              <a:t> </a:t>
            </a:r>
            <a:r>
              <a:rPr lang="en-US" sz="1500" dirty="0" err="1"/>
              <a:t>poteri</a:t>
            </a:r>
            <a:r>
              <a:rPr lang="en-US" sz="1500" dirty="0"/>
              <a:t> di </a:t>
            </a:r>
            <a:r>
              <a:rPr lang="en-US" sz="1500" dirty="0" err="1"/>
              <a:t>firma</a:t>
            </a:r>
            <a:r>
              <a:rPr lang="en-US" sz="1500" dirty="0"/>
              <a:t>…</a:t>
            </a:r>
          </a:p>
          <a:p>
            <a:pPr marL="0" indent="0">
              <a:lnSpc>
                <a:spcPct val="115000"/>
              </a:lnSpc>
              <a:buNone/>
            </a:pPr>
            <a:endParaRPr lang="en-US" sz="1500" dirty="0"/>
          </a:p>
          <a:p>
            <a:pPr>
              <a:lnSpc>
                <a:spcPct val="115000"/>
              </a:lnSpc>
            </a:pPr>
            <a:r>
              <a:rPr lang="en-US" sz="1500" dirty="0"/>
              <a:t>RELAZIONE  PERIODICA</a:t>
            </a:r>
          </a:p>
          <a:p>
            <a:pPr marL="0" indent="0">
              <a:lnSpc>
                <a:spcPct val="115000"/>
              </a:lnSpc>
              <a:buNone/>
            </a:pPr>
            <a:endParaRPr lang="en-US" sz="1500" dirty="0"/>
          </a:p>
          <a:p>
            <a:pPr>
              <a:lnSpc>
                <a:spcPct val="115000"/>
              </a:lnSpc>
            </a:pPr>
            <a:r>
              <a:rPr lang="en-US" sz="1500" dirty="0"/>
              <a:t>ANALISI del RISCHIO</a:t>
            </a:r>
          </a:p>
          <a:p>
            <a:pPr>
              <a:lnSpc>
                <a:spcPct val="115000"/>
              </a:lnSpc>
            </a:pPr>
            <a:endParaRPr lang="en-US" sz="1500" dirty="0"/>
          </a:p>
          <a:p>
            <a:pPr>
              <a:lnSpc>
                <a:spcPct val="115000"/>
              </a:lnSpc>
            </a:pPr>
            <a:r>
              <a:rPr lang="en-US" sz="1500" dirty="0"/>
              <a:t>PIANO OPERATIVO</a:t>
            </a:r>
            <a:br>
              <a:rPr lang="en-US" sz="1500" dirty="0"/>
            </a:br>
            <a:endParaRPr lang="en-US" sz="1500" dirty="0"/>
          </a:p>
          <a:p>
            <a:pPr>
              <a:lnSpc>
                <a:spcPct val="115000"/>
              </a:lnSpc>
            </a:pPr>
            <a:r>
              <a:rPr lang="en-US" sz="1500" dirty="0"/>
              <a:t>FORMAZIONE</a:t>
            </a:r>
          </a:p>
          <a:p>
            <a:pPr marL="0" indent="0">
              <a:lnSpc>
                <a:spcPct val="115000"/>
              </a:lnSpc>
              <a:buNone/>
            </a:pPr>
            <a:endParaRPr lang="en-US" sz="1500" dirty="0"/>
          </a:p>
          <a:p>
            <a:pPr marL="0" indent="0">
              <a:lnSpc>
                <a:spcPct val="115000"/>
              </a:lnSpc>
              <a:buNone/>
            </a:pPr>
            <a:endParaRPr lang="en-US" sz="1500" dirty="0"/>
          </a:p>
          <a:p>
            <a:pPr marL="0" indent="0">
              <a:lnSpc>
                <a:spcPct val="115000"/>
              </a:lnSpc>
              <a:buNone/>
            </a:pPr>
            <a:endParaRPr lang="en-US" sz="1500" dirty="0"/>
          </a:p>
        </p:txBody>
      </p:sp>
    </p:spTree>
    <p:extLst>
      <p:ext uri="{BB962C8B-B14F-4D97-AF65-F5344CB8AC3E}">
        <p14:creationId xmlns:p14="http://schemas.microsoft.com/office/powerpoint/2010/main" val="202134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047FF4-CE42-4ADF-BC6F-DD40E8EDA4B2}"/>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verifica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del Sistema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disciplinare</a:t>
            </a:r>
            <a:endParaRPr lang="it-IT" dirty="0"/>
          </a:p>
        </p:txBody>
      </p:sp>
      <p:pic>
        <p:nvPicPr>
          <p:cNvPr id="5" name="Segnaposto contenuto 4" descr="Immagine che contiene testo, interni&#10;&#10;Descrizione generata automaticamente">
            <a:extLst>
              <a:ext uri="{FF2B5EF4-FFF2-40B4-BE49-F238E27FC236}">
                <a16:creationId xmlns:a16="http://schemas.microsoft.com/office/drawing/2014/main" id="{6BB05EEA-F4A7-4742-BA28-AECF8A7E34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544" y="2639506"/>
            <a:ext cx="6025333" cy="2855694"/>
          </a:xfrm>
        </p:spPr>
      </p:pic>
      <p:sp>
        <p:nvSpPr>
          <p:cNvPr id="6" name="Sottotitolo 2">
            <a:extLst>
              <a:ext uri="{FF2B5EF4-FFF2-40B4-BE49-F238E27FC236}">
                <a16:creationId xmlns:a16="http://schemas.microsoft.com/office/drawing/2014/main" id="{E7841F3D-723B-4E66-BD9D-98723914260E}"/>
              </a:ext>
            </a:extLst>
          </p:cNvPr>
          <p:cNvSpPr txBox="1">
            <a:spLocks/>
          </p:cNvSpPr>
          <p:nvPr/>
        </p:nvSpPr>
        <p:spPr>
          <a:xfrm>
            <a:off x="6755877" y="2488675"/>
            <a:ext cx="5334000" cy="38100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1500" dirty="0"/>
              <a:t>PIANO di AUDIT  per la </a:t>
            </a:r>
            <a:r>
              <a:rPr lang="en-US" sz="1500" dirty="0" err="1"/>
              <a:t>verifica</a:t>
            </a:r>
            <a:r>
              <a:rPr lang="en-US" sz="1500" dirty="0"/>
              <a:t> </a:t>
            </a:r>
            <a:r>
              <a:rPr lang="en-US" sz="1500" dirty="0" err="1"/>
              <a:t>dei</a:t>
            </a:r>
            <a:r>
              <a:rPr lang="en-US" sz="1500" dirty="0"/>
              <a:t> </a:t>
            </a:r>
            <a:r>
              <a:rPr lang="en-US" sz="1500" dirty="0" err="1"/>
              <a:t>protocolli</a:t>
            </a:r>
            <a:r>
              <a:rPr lang="en-US" sz="1500" dirty="0"/>
              <a:t>, </a:t>
            </a:r>
            <a:r>
              <a:rPr lang="en-US" sz="1500" dirty="0" err="1"/>
              <a:t>dei</a:t>
            </a:r>
            <a:r>
              <a:rPr lang="en-US" sz="1500" dirty="0"/>
              <a:t> </a:t>
            </a:r>
            <a:r>
              <a:rPr lang="en-US" sz="1500" dirty="0" err="1"/>
              <a:t>flussi</a:t>
            </a:r>
            <a:r>
              <a:rPr lang="en-US" sz="1500" dirty="0"/>
              <a:t>, </a:t>
            </a:r>
            <a:r>
              <a:rPr lang="en-US" sz="1500" dirty="0" err="1"/>
              <a:t>delle</a:t>
            </a:r>
            <a:r>
              <a:rPr lang="en-US" sz="1500" dirty="0"/>
              <a:t> procedure e </a:t>
            </a:r>
            <a:r>
              <a:rPr lang="en-US" sz="1500" dirty="0" err="1"/>
              <a:t>delle</a:t>
            </a:r>
            <a:r>
              <a:rPr lang="en-US" sz="1500" dirty="0"/>
              <a:t> </a:t>
            </a:r>
            <a:r>
              <a:rPr lang="en-US" sz="1500" dirty="0" err="1"/>
              <a:t>loro</a:t>
            </a:r>
            <a:r>
              <a:rPr lang="en-US" sz="1500" dirty="0"/>
              <a:t> </a:t>
            </a:r>
            <a:r>
              <a:rPr lang="en-US" sz="1500" dirty="0" err="1"/>
              <a:t>corrette</a:t>
            </a:r>
            <a:r>
              <a:rPr lang="en-US" sz="1500" dirty="0"/>
              <a:t> </a:t>
            </a:r>
            <a:r>
              <a:rPr lang="en-US" sz="1500" dirty="0" err="1"/>
              <a:t>implementazioni</a:t>
            </a:r>
            <a:r>
              <a:rPr lang="en-US" sz="1500" dirty="0"/>
              <a:t> per </a:t>
            </a:r>
            <a:r>
              <a:rPr lang="en-US" sz="1500" dirty="0" err="1"/>
              <a:t>aree</a:t>
            </a:r>
            <a:r>
              <a:rPr lang="en-US" sz="1500" dirty="0"/>
              <a:t> </a:t>
            </a:r>
            <a:r>
              <a:rPr lang="en-US" sz="1500" dirty="0" err="1"/>
              <a:t>sensibili</a:t>
            </a:r>
            <a:r>
              <a:rPr lang="en-US" sz="1500" dirty="0"/>
              <a:t> al </a:t>
            </a:r>
            <a:r>
              <a:rPr lang="en-US" sz="1500" dirty="0" err="1"/>
              <a:t>rischio</a:t>
            </a:r>
            <a:r>
              <a:rPr lang="en-US" sz="1500" dirty="0"/>
              <a:t> di </a:t>
            </a:r>
            <a:r>
              <a:rPr lang="en-US" sz="1500" dirty="0" err="1"/>
              <a:t>reati</a:t>
            </a:r>
            <a:r>
              <a:rPr lang="en-US" sz="1500" dirty="0"/>
              <a:t>, del rispetto </a:t>
            </a:r>
            <a:r>
              <a:rPr lang="en-US" sz="1500" dirty="0" err="1"/>
              <a:t>dei</a:t>
            </a:r>
            <a:r>
              <a:rPr lang="en-US" sz="1500" dirty="0"/>
              <a:t> </a:t>
            </a:r>
            <a:r>
              <a:rPr lang="en-US" sz="1500" dirty="0" err="1"/>
              <a:t>poteri</a:t>
            </a:r>
            <a:r>
              <a:rPr lang="en-US" sz="1500" dirty="0"/>
              <a:t> di </a:t>
            </a:r>
            <a:r>
              <a:rPr lang="en-US" sz="1500" dirty="0" err="1"/>
              <a:t>firma</a:t>
            </a:r>
            <a:r>
              <a:rPr lang="en-US" sz="1500" dirty="0"/>
              <a:t>…</a:t>
            </a:r>
          </a:p>
          <a:p>
            <a:pPr marL="0" indent="0">
              <a:lnSpc>
                <a:spcPct val="115000"/>
              </a:lnSpc>
              <a:buNone/>
            </a:pPr>
            <a:endParaRPr lang="en-US" sz="1500" dirty="0"/>
          </a:p>
          <a:p>
            <a:pPr>
              <a:lnSpc>
                <a:spcPct val="115000"/>
              </a:lnSpc>
            </a:pPr>
            <a:r>
              <a:rPr lang="en-US" sz="1500" dirty="0"/>
              <a:t>RELAZIONE  PERIODICA</a:t>
            </a:r>
          </a:p>
          <a:p>
            <a:pPr marL="0" indent="0">
              <a:lnSpc>
                <a:spcPct val="115000"/>
              </a:lnSpc>
              <a:buNone/>
            </a:pPr>
            <a:endParaRPr lang="en-US" sz="1500" dirty="0"/>
          </a:p>
          <a:p>
            <a:pPr>
              <a:lnSpc>
                <a:spcPct val="115000"/>
              </a:lnSpc>
            </a:pPr>
            <a:r>
              <a:rPr lang="en-US" sz="1500" dirty="0"/>
              <a:t>ANALISI del RISCHIO</a:t>
            </a:r>
          </a:p>
          <a:p>
            <a:pPr>
              <a:lnSpc>
                <a:spcPct val="115000"/>
              </a:lnSpc>
            </a:pPr>
            <a:endParaRPr lang="en-US" sz="1500" dirty="0"/>
          </a:p>
          <a:p>
            <a:pPr>
              <a:lnSpc>
                <a:spcPct val="115000"/>
              </a:lnSpc>
            </a:pPr>
            <a:r>
              <a:rPr lang="en-US" sz="1500" dirty="0"/>
              <a:t>PIANO OPERATIVO</a:t>
            </a:r>
            <a:br>
              <a:rPr lang="en-US" sz="1500" dirty="0"/>
            </a:br>
            <a:endParaRPr lang="en-US" sz="1500" dirty="0"/>
          </a:p>
          <a:p>
            <a:pPr>
              <a:lnSpc>
                <a:spcPct val="115000"/>
              </a:lnSpc>
            </a:pPr>
            <a:r>
              <a:rPr lang="en-US" sz="1500" dirty="0"/>
              <a:t>FORMAZIONE</a:t>
            </a:r>
          </a:p>
          <a:p>
            <a:pPr marL="0" indent="0">
              <a:lnSpc>
                <a:spcPct val="115000"/>
              </a:lnSpc>
              <a:buNone/>
            </a:pPr>
            <a:endParaRPr lang="en-US" sz="1500" dirty="0"/>
          </a:p>
          <a:p>
            <a:pPr marL="0" indent="0">
              <a:lnSpc>
                <a:spcPct val="115000"/>
              </a:lnSpc>
              <a:buNone/>
            </a:pPr>
            <a:endParaRPr lang="en-US" sz="1500" dirty="0"/>
          </a:p>
          <a:p>
            <a:pPr>
              <a:lnSpc>
                <a:spcPct val="115000"/>
              </a:lnSpc>
            </a:pPr>
            <a:endParaRPr lang="en-US" sz="1500" dirty="0"/>
          </a:p>
          <a:p>
            <a:pPr>
              <a:lnSpc>
                <a:spcPct val="115000"/>
              </a:lnSpc>
            </a:pPr>
            <a:endParaRPr lang="en-US" sz="1500" dirty="0"/>
          </a:p>
        </p:txBody>
      </p:sp>
    </p:spTree>
    <p:extLst>
      <p:ext uri="{BB962C8B-B14F-4D97-AF65-F5344CB8AC3E}">
        <p14:creationId xmlns:p14="http://schemas.microsoft.com/office/powerpoint/2010/main" val="321701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1F5AA0-B16D-4C9B-95A5-9B8A532D07A3}"/>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l’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Odv</a:t>
            </a:r>
            <a:endParaRPr lang="it-IT" dirty="0"/>
          </a:p>
        </p:txBody>
      </p:sp>
      <p:pic>
        <p:nvPicPr>
          <p:cNvPr id="7" name="Segnaposto contenuto 6" descr="Immagine che contiene testo, esterni, segnale, cielo notturno&#10;&#10;Descrizione generata automaticamente">
            <a:extLst>
              <a:ext uri="{FF2B5EF4-FFF2-40B4-BE49-F238E27FC236}">
                <a16:creationId xmlns:a16="http://schemas.microsoft.com/office/drawing/2014/main" id="{115DD0BF-2C50-4862-96E5-C95B7BED8F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638" y="2658525"/>
            <a:ext cx="5988425" cy="2997246"/>
          </a:xfrm>
        </p:spPr>
      </p:pic>
      <p:sp>
        <p:nvSpPr>
          <p:cNvPr id="8" name="Sottotitolo 2">
            <a:extLst>
              <a:ext uri="{FF2B5EF4-FFF2-40B4-BE49-F238E27FC236}">
                <a16:creationId xmlns:a16="http://schemas.microsoft.com/office/drawing/2014/main" id="{154BCBFA-90D4-42B7-BE81-7D4F008AF2C9}"/>
              </a:ext>
            </a:extLst>
          </p:cNvPr>
          <p:cNvSpPr txBox="1">
            <a:spLocks/>
          </p:cNvSpPr>
          <p:nvPr/>
        </p:nvSpPr>
        <p:spPr>
          <a:xfrm>
            <a:off x="6755877" y="2488675"/>
            <a:ext cx="5334000" cy="381000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20000"/>
              </a:lnSpc>
              <a:spcBef>
                <a:spcPts val="0"/>
              </a:spcBef>
            </a:pPr>
            <a:r>
              <a:rPr lang="it-IT" sz="4400" b="1" i="0" dirty="0">
                <a:solidFill>
                  <a:schemeClr val="tx1"/>
                </a:solidFill>
                <a:effectLst/>
                <a:latin typeface="Avenir Next LT Pro (Corpo)"/>
              </a:rPr>
              <a:t>L’Organismo di Vigilanza</a:t>
            </a:r>
            <a:r>
              <a:rPr lang="it-IT" sz="4400" b="0" i="0" dirty="0">
                <a:solidFill>
                  <a:schemeClr val="tx1"/>
                </a:solidFill>
                <a:effectLst/>
                <a:latin typeface="Avenir Next LT Pro (Corpo)"/>
              </a:rPr>
              <a:t> può essere monocratico o collegiale, con componenti interni e/o esterni.</a:t>
            </a:r>
          </a:p>
          <a:p>
            <a:pPr indent="0" algn="just">
              <a:lnSpc>
                <a:spcPct val="120000"/>
              </a:lnSpc>
              <a:spcBef>
                <a:spcPts val="0"/>
              </a:spcBef>
            </a:pPr>
            <a:r>
              <a:rPr lang="it-IT" sz="4400" b="0" i="0" dirty="0">
                <a:solidFill>
                  <a:schemeClr val="tx1"/>
                </a:solidFill>
                <a:effectLst/>
                <a:latin typeface="Avenir Next LT Pro (Corpo)"/>
              </a:rPr>
              <a:t>L’autonomia, l’indipendenza, la professionalità e la continuità d’azione sono i principali attributi che devono caratterizzare un Organismo di Vigilanza.</a:t>
            </a:r>
            <a:endParaRPr lang="en-US" sz="4400" dirty="0">
              <a:solidFill>
                <a:schemeClr val="tx1"/>
              </a:solidFill>
              <a:latin typeface="Avenir Next LT Pro (Corpo)"/>
            </a:endParaRPr>
          </a:p>
          <a:p>
            <a:pPr indent="0" algn="just">
              <a:lnSpc>
                <a:spcPct val="120000"/>
              </a:lnSpc>
              <a:spcBef>
                <a:spcPts val="0"/>
              </a:spcBef>
            </a:pPr>
            <a:r>
              <a:rPr lang="it-IT" sz="4400" b="0" i="0" dirty="0">
                <a:solidFill>
                  <a:schemeClr val="tx1"/>
                </a:solidFill>
                <a:effectLst/>
                <a:latin typeface="Avenir Next LT Pro (Corpo)"/>
              </a:rPr>
              <a:t>L’Organismo di Vigilanza è generalmente responsabile di:</a:t>
            </a:r>
          </a:p>
          <a:p>
            <a:pPr indent="0" algn="just">
              <a:lnSpc>
                <a:spcPct val="120000"/>
              </a:lnSpc>
              <a:spcBef>
                <a:spcPts val="0"/>
              </a:spcBef>
              <a:buFont typeface="Arial" panose="020B0604020202020204" pitchFamily="34" charset="0"/>
              <a:buChar char="•"/>
            </a:pPr>
            <a:r>
              <a:rPr lang="it-IT" sz="4400" b="0" i="0" dirty="0">
                <a:solidFill>
                  <a:schemeClr val="tx1"/>
                </a:solidFill>
                <a:effectLst/>
                <a:latin typeface="Avenir Next LT Pro (Corpo)"/>
              </a:rPr>
              <a:t>Proporre gli </a:t>
            </a:r>
            <a:r>
              <a:rPr lang="it-IT" sz="4400" b="1" i="0" dirty="0">
                <a:solidFill>
                  <a:schemeClr val="tx1"/>
                </a:solidFill>
                <a:effectLst/>
                <a:latin typeface="Avenir Next LT Pro (Corpo)"/>
              </a:rPr>
              <a:t>adattamenti e aggiornamenti del Modello</a:t>
            </a:r>
            <a:r>
              <a:rPr lang="it-IT" sz="4400" b="0" i="0" dirty="0">
                <a:solidFill>
                  <a:schemeClr val="tx1"/>
                </a:solidFill>
                <a:effectLst/>
                <a:latin typeface="Avenir Next LT Pro (Corpo)"/>
              </a:rPr>
              <a:t> (ad esempio, a seguito di mutamenti nell’organizzazione o nell’attività della società, di modifiche al quadro normativo di riferimento, di anomalie o violazioni accertate delle prescrizioni del Modello stesso)</a:t>
            </a:r>
          </a:p>
          <a:p>
            <a:pPr indent="0" algn="just">
              <a:lnSpc>
                <a:spcPct val="120000"/>
              </a:lnSpc>
              <a:spcBef>
                <a:spcPts val="0"/>
              </a:spcBef>
              <a:buFont typeface="Arial" panose="020B0604020202020204" pitchFamily="34" charset="0"/>
              <a:buChar char="•"/>
            </a:pPr>
            <a:r>
              <a:rPr lang="it-IT" sz="4400" b="0" i="0" dirty="0">
                <a:solidFill>
                  <a:schemeClr val="tx1"/>
                </a:solidFill>
                <a:effectLst/>
                <a:latin typeface="Avenir Next LT Pro (Corpo)"/>
              </a:rPr>
              <a:t>Vigilare e controllare l’osservanza e </a:t>
            </a:r>
            <a:r>
              <a:rPr lang="it-IT" sz="4400" b="1" i="0" dirty="0">
                <a:solidFill>
                  <a:schemeClr val="tx1"/>
                </a:solidFill>
                <a:effectLst/>
                <a:latin typeface="Avenir Next LT Pro (Corpo)"/>
              </a:rPr>
              <a:t>l’efficace attuazione del Modello</a:t>
            </a:r>
            <a:r>
              <a:rPr lang="it-IT" sz="4400" b="0" i="0" dirty="0">
                <a:solidFill>
                  <a:schemeClr val="tx1"/>
                </a:solidFill>
                <a:effectLst/>
                <a:latin typeface="Avenir Next LT Pro (Corpo)"/>
              </a:rPr>
              <a:t> da parte dei destinatari (ad esempio, verificando l’effettiva adozione e la corretta applicazione delle procedure, etc.)</a:t>
            </a:r>
          </a:p>
          <a:p>
            <a:pPr indent="0" algn="just">
              <a:lnSpc>
                <a:spcPct val="120000"/>
              </a:lnSpc>
              <a:spcBef>
                <a:spcPts val="0"/>
              </a:spcBef>
              <a:buFont typeface="Arial" panose="020B0604020202020204" pitchFamily="34" charset="0"/>
              <a:buChar char="•"/>
            </a:pPr>
            <a:r>
              <a:rPr lang="it-IT" sz="4400" b="0" i="0" dirty="0">
                <a:solidFill>
                  <a:schemeClr val="tx1"/>
                </a:solidFill>
                <a:effectLst/>
                <a:latin typeface="Avenir Next LT Pro (Corpo)"/>
              </a:rPr>
              <a:t>Gestire o monitorare le iniziative di </a:t>
            </a:r>
            <a:r>
              <a:rPr lang="it-IT" sz="4400" b="1" i="0" dirty="0">
                <a:solidFill>
                  <a:schemeClr val="tx1"/>
                </a:solidFill>
                <a:effectLst/>
                <a:latin typeface="Avenir Next LT Pro (Corpo)"/>
              </a:rPr>
              <a:t>formazione e informazione</a:t>
            </a:r>
            <a:r>
              <a:rPr lang="it-IT" sz="4400" b="0" i="0" dirty="0">
                <a:solidFill>
                  <a:schemeClr val="tx1"/>
                </a:solidFill>
                <a:effectLst/>
                <a:latin typeface="Avenir Next LT Pro (Corpo)"/>
              </a:rPr>
              <a:t> per la diffusione della conoscenza e della comprensione del Modello da parte dei relativi destinatari</a:t>
            </a:r>
          </a:p>
          <a:p>
            <a:pPr indent="0" algn="just">
              <a:lnSpc>
                <a:spcPct val="120000"/>
              </a:lnSpc>
              <a:spcBef>
                <a:spcPts val="0"/>
              </a:spcBef>
              <a:buFont typeface="Arial" panose="020B0604020202020204" pitchFamily="34" charset="0"/>
              <a:buChar char="•"/>
            </a:pPr>
            <a:r>
              <a:rPr lang="it-IT" sz="4400" b="0" i="0" dirty="0">
                <a:solidFill>
                  <a:schemeClr val="tx1"/>
                </a:solidFill>
                <a:effectLst/>
                <a:latin typeface="Avenir Next LT Pro (Corpo)"/>
              </a:rPr>
              <a:t>Gestire e dare seguito alle informazioni ricevute sul </a:t>
            </a:r>
            <a:r>
              <a:rPr lang="it-IT" sz="4400" b="1" i="0" dirty="0">
                <a:solidFill>
                  <a:schemeClr val="tx1"/>
                </a:solidFill>
                <a:effectLst/>
                <a:latin typeface="Avenir Next LT Pro (Corpo)"/>
              </a:rPr>
              <a:t>funzionamento del Modello</a:t>
            </a:r>
            <a:endParaRPr lang="it-IT" sz="4400" b="0" i="0" dirty="0">
              <a:solidFill>
                <a:schemeClr val="tx1"/>
              </a:solidFill>
              <a:effectLst/>
              <a:latin typeface="Avenir Next LT Pro (Corpo)"/>
            </a:endParaRPr>
          </a:p>
          <a:p>
            <a:pPr indent="0" algn="just">
              <a:lnSpc>
                <a:spcPct val="120000"/>
              </a:lnSpc>
              <a:spcBef>
                <a:spcPts val="0"/>
              </a:spcBef>
            </a:pPr>
            <a:r>
              <a:rPr lang="it-IT" sz="4400" b="0" i="0" dirty="0">
                <a:solidFill>
                  <a:schemeClr val="tx1"/>
                </a:solidFill>
                <a:effectLst/>
                <a:latin typeface="Avenir Next LT Pro (Corpo)"/>
              </a:rPr>
              <a:t>L’organismo di Vigilanza è quel soggetto responsabile di sorvegliare e di verificare regolarmente l’efficacia del Modello, di segnalare eventuali deficienze del Modello, di aggiornare il Modello in seguito a modifiche normative o d organizzative; ha l’obbligo di informazione nei confronti del Consiglio di Amministrazione, organizza l’informazione e formazione.</a:t>
            </a:r>
          </a:p>
          <a:p>
            <a:pPr>
              <a:lnSpc>
                <a:spcPct val="115000"/>
              </a:lnSpc>
            </a:pPr>
            <a:endParaRPr lang="en-US" sz="1500" dirty="0"/>
          </a:p>
        </p:txBody>
      </p:sp>
    </p:spTree>
    <p:extLst>
      <p:ext uri="{BB962C8B-B14F-4D97-AF65-F5344CB8AC3E}">
        <p14:creationId xmlns:p14="http://schemas.microsoft.com/office/powerpoint/2010/main" val="712556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B0AE4E-360B-45C6-827D-0DE819EDA492}"/>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vantaggio</a:t>
            </a:r>
            <a:r>
              <a:rPr kumimoji="0" lang="en-US" sz="2500" b="1" i="0" u="none" strike="noStrike" kern="1200" cap="all" spc="0" normalizeH="0" baseline="0" noProof="0">
                <a:ln>
                  <a:noFill/>
                </a:ln>
                <a:solidFill>
                  <a:srgbClr val="FFFFFF"/>
                </a:solidFill>
                <a:effectLst/>
                <a:uLnTx/>
                <a:uFillTx/>
                <a:latin typeface="Sitka Subheading"/>
                <a:ea typeface="+mj-ea"/>
                <a:cs typeface="+mj-cs"/>
              </a:rPr>
              <a:t>: TRASPARENZA LEGALITA’, ETICA</a:t>
            </a:r>
            <a:endParaRPr lang="it-IT" dirty="0"/>
          </a:p>
        </p:txBody>
      </p:sp>
      <p:pic>
        <p:nvPicPr>
          <p:cNvPr id="5" name="Segnaposto contenuto 4" descr="Immagine che contiene testo&#10;&#10;Descrizione generata automaticamente">
            <a:extLst>
              <a:ext uri="{FF2B5EF4-FFF2-40B4-BE49-F238E27FC236}">
                <a16:creationId xmlns:a16="http://schemas.microsoft.com/office/drawing/2014/main" id="{0F6A283B-B7F1-4524-83CD-7E19B5EA48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721" y="2679175"/>
            <a:ext cx="6330156" cy="3135742"/>
          </a:xfrm>
        </p:spPr>
      </p:pic>
      <p:sp>
        <p:nvSpPr>
          <p:cNvPr id="6" name="Sottotitolo 2">
            <a:extLst>
              <a:ext uri="{FF2B5EF4-FFF2-40B4-BE49-F238E27FC236}">
                <a16:creationId xmlns:a16="http://schemas.microsoft.com/office/drawing/2014/main" id="{A17C58C2-88C3-44D6-8E03-FDFDDBFC8931}"/>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000"/>
              </a:spcBef>
              <a:spcAft>
                <a:spcPts val="0"/>
              </a:spcAft>
              <a:buClrTx/>
              <a:buSzTx/>
              <a:buNone/>
              <a:tabLst/>
              <a:defRPr/>
            </a:pPr>
            <a:r>
              <a:rPr lang="it-IT" sz="1500" dirty="0">
                <a:latin typeface="Avenir Next LT Pro (Corpo)"/>
              </a:rPr>
              <a:t>Sebbene l’adozione del modello non sia obbligatoria per legge, è chiaro che essa costituisce una sorta di ‘assicurazione’ a tutela degli interessi dell’azienda. E ci sono almeno altri tre vantaggi. Anzitutto, il modello contribuisce alla crescita dei dipendenti e, in generale, migliora la struttura organizzativa. Inoltre, l’aver adottato il modello costituisce di per sé un beneficio reputazionale. Infine, l’adozione del Modello può incrementare il punteggio ottenuto richiedendo il rating di legalità.</a:t>
            </a:r>
            <a:endParaRPr kumimoji="0" lang="en-US" sz="1500" b="0" i="0" u="none" strike="noStrike" kern="1200" cap="none" spc="0" normalizeH="0" baseline="0" noProof="0" dirty="0">
              <a:ln>
                <a:noFill/>
              </a:ln>
              <a:solidFill>
                <a:srgbClr val="FFFFFF">
                  <a:alpha val="70000"/>
                </a:srgbClr>
              </a:solidFill>
              <a:effectLst/>
              <a:uLnTx/>
              <a:uFillTx/>
              <a:latin typeface="Avenir Next LT Pro (Corpo)"/>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p:txBody>
      </p:sp>
    </p:spTree>
    <p:extLst>
      <p:ext uri="{BB962C8B-B14F-4D97-AF65-F5344CB8AC3E}">
        <p14:creationId xmlns:p14="http://schemas.microsoft.com/office/powerpoint/2010/main" val="400999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F7EFF-3ACE-4796-9CC9-8B970BEFE96D}"/>
              </a:ext>
            </a:extLst>
          </p:cNvPr>
          <p:cNvSpPr>
            <a:spLocks noGrp="1"/>
          </p:cNvSpPr>
          <p:nvPr>
            <p:ph type="title"/>
          </p:nvPr>
        </p:nvSpPr>
        <p:spPr/>
        <p:txBody>
          <a:bodyPr>
            <a:normAutofit fontScale="90000"/>
          </a:bodyPr>
          <a:lstStyle/>
          <a:p>
            <a:br>
              <a:rPr kumimoji="0" lang="en-US" sz="2500" b="1" i="0" u="none" strike="noStrike" kern="1200" cap="all" spc="0" normalizeH="0" baseline="0" noProof="0" dirty="0">
                <a:ln>
                  <a:noFill/>
                </a:ln>
                <a:solidFill>
                  <a:srgbClr val="FFFFFF"/>
                </a:solidFill>
                <a:effectLst/>
                <a:uLnTx/>
                <a:uFillTx/>
                <a:latin typeface="Sitka Subheading"/>
                <a:ea typeface="+mj-ea"/>
                <a:cs typeface="+mj-cs"/>
              </a:rPr>
            </a:br>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PERCHÉ È IMPORTANTE ANCHE PER LA TUA IMPRESA</a:t>
            </a:r>
            <a:br>
              <a:rPr kumimoji="0" lang="en-US" sz="2500" b="1" i="0" u="none" strike="noStrike" kern="1200" cap="all" spc="0" normalizeH="0" baseline="0" noProof="0" dirty="0">
                <a:ln>
                  <a:noFill/>
                </a:ln>
                <a:solidFill>
                  <a:srgbClr val="FFFFFF"/>
                </a:solidFill>
                <a:effectLst/>
                <a:uLnTx/>
                <a:uFillTx/>
                <a:latin typeface="Sitka Subheading"/>
                <a:ea typeface="+mj-ea"/>
                <a:cs typeface="+mj-cs"/>
              </a:rPr>
            </a:br>
            <a:endParaRPr lang="it-IT" dirty="0"/>
          </a:p>
        </p:txBody>
      </p:sp>
      <p:pic>
        <p:nvPicPr>
          <p:cNvPr id="13" name="Segnaposto contenuto 12">
            <a:extLst>
              <a:ext uri="{FF2B5EF4-FFF2-40B4-BE49-F238E27FC236}">
                <a16:creationId xmlns:a16="http://schemas.microsoft.com/office/drawing/2014/main" id="{1280E015-2367-4E8D-BB8E-092A863A4A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731" y="2630077"/>
            <a:ext cx="6257146" cy="2908251"/>
          </a:xfrm>
        </p:spPr>
      </p:pic>
      <p:sp>
        <p:nvSpPr>
          <p:cNvPr id="14" name="Sottotitolo 2">
            <a:extLst>
              <a:ext uri="{FF2B5EF4-FFF2-40B4-BE49-F238E27FC236}">
                <a16:creationId xmlns:a16="http://schemas.microsoft.com/office/drawing/2014/main" id="{F8BDCD9D-0EDE-47E7-8880-03BAF8CEAD15}"/>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None/>
            </a:pPr>
            <a:r>
              <a:rPr lang="en-US" sz="1500" dirty="0"/>
              <a:t>Le </a:t>
            </a:r>
            <a:r>
              <a:rPr lang="en-US" sz="1500" dirty="0" err="1"/>
              <a:t>sanzioni</a:t>
            </a:r>
            <a:r>
              <a:rPr lang="en-US" sz="1500" dirty="0"/>
              <a:t> </a:t>
            </a:r>
            <a:r>
              <a:rPr lang="en-US" sz="1500" dirty="0" err="1"/>
              <a:t>previste</a:t>
            </a:r>
            <a:r>
              <a:rPr lang="en-US" sz="1500" dirty="0"/>
              <a:t> </a:t>
            </a:r>
            <a:r>
              <a:rPr lang="en-US" sz="1500" dirty="0" err="1"/>
              <a:t>dalla</a:t>
            </a:r>
            <a:r>
              <a:rPr lang="en-US" sz="1500" dirty="0"/>
              <a:t> 231 </a:t>
            </a:r>
            <a:r>
              <a:rPr lang="en-US" sz="1500" dirty="0" err="1"/>
              <a:t>sono</a:t>
            </a:r>
            <a:r>
              <a:rPr lang="en-US" sz="1500" dirty="0"/>
              <a:t> </a:t>
            </a:r>
            <a:r>
              <a:rPr lang="en-US" sz="1500" dirty="0" err="1"/>
              <a:t>particolarmente</a:t>
            </a:r>
            <a:r>
              <a:rPr lang="en-US" sz="1500" dirty="0"/>
              <a:t> </a:t>
            </a:r>
            <a:r>
              <a:rPr lang="en-US" sz="1500" dirty="0" err="1"/>
              <a:t>pesanti</a:t>
            </a:r>
            <a:r>
              <a:rPr lang="en-US" sz="1500" dirty="0"/>
              <a:t>, e </a:t>
            </a:r>
            <a:r>
              <a:rPr lang="en-US" sz="1500" dirty="0" err="1"/>
              <a:t>vanno</a:t>
            </a:r>
            <a:r>
              <a:rPr lang="en-US" sz="1500" dirty="0"/>
              <a:t> </a:t>
            </a:r>
            <a:r>
              <a:rPr lang="en-US" sz="1500" dirty="0" err="1"/>
              <a:t>dalla</a:t>
            </a:r>
            <a:r>
              <a:rPr lang="en-US" sz="1500" dirty="0"/>
              <a:t> </a:t>
            </a:r>
            <a:r>
              <a:rPr lang="en-US" sz="1500" dirty="0" err="1"/>
              <a:t>sanzione</a:t>
            </a:r>
            <a:r>
              <a:rPr lang="en-US" sz="1500" dirty="0"/>
              <a:t> </a:t>
            </a:r>
            <a:r>
              <a:rPr lang="en-US" sz="1500" dirty="0" err="1"/>
              <a:t>amministrativa</a:t>
            </a:r>
            <a:r>
              <a:rPr lang="en-US" sz="1500" dirty="0"/>
              <a:t> a </a:t>
            </a:r>
            <a:r>
              <a:rPr lang="en-US" sz="1500" dirty="0" err="1"/>
              <a:t>periodi</a:t>
            </a:r>
            <a:r>
              <a:rPr lang="en-US" sz="1500" dirty="0"/>
              <a:t> di </a:t>
            </a:r>
            <a:r>
              <a:rPr lang="en-US" sz="1500" dirty="0" err="1"/>
              <a:t>interdizione</a:t>
            </a:r>
            <a:r>
              <a:rPr lang="en-US" sz="1500" dirty="0"/>
              <a:t> di </a:t>
            </a:r>
            <a:r>
              <a:rPr lang="en-US" sz="1500" dirty="0" err="1"/>
              <a:t>licenze</a:t>
            </a:r>
            <a:r>
              <a:rPr lang="en-US" sz="1500" dirty="0"/>
              <a:t>/</a:t>
            </a:r>
            <a:r>
              <a:rPr lang="en-US" sz="1500" dirty="0" err="1"/>
              <a:t>autorizzazioni</a:t>
            </a:r>
            <a:r>
              <a:rPr lang="en-US" sz="1500" dirty="0"/>
              <a:t> e </a:t>
            </a:r>
            <a:r>
              <a:rPr lang="en-US" sz="1500" dirty="0" err="1"/>
              <a:t>dalla</a:t>
            </a:r>
            <a:r>
              <a:rPr lang="en-US" sz="1500" dirty="0"/>
              <a:t> </a:t>
            </a:r>
            <a:r>
              <a:rPr lang="en-US" sz="1500" dirty="0" err="1"/>
              <a:t>possibilità</a:t>
            </a:r>
            <a:r>
              <a:rPr lang="en-US" sz="1500" dirty="0"/>
              <a:t> di </a:t>
            </a:r>
            <a:r>
              <a:rPr lang="en-US" sz="1500" dirty="0" err="1"/>
              <a:t>accedere</a:t>
            </a:r>
            <a:r>
              <a:rPr lang="en-US" sz="1500" dirty="0"/>
              <a:t> a </a:t>
            </a:r>
            <a:r>
              <a:rPr lang="en-US" sz="1500" dirty="0" err="1"/>
              <a:t>finanziamenti</a:t>
            </a:r>
            <a:r>
              <a:rPr lang="en-US" sz="1500" dirty="0"/>
              <a:t> </a:t>
            </a:r>
            <a:r>
              <a:rPr lang="en-US" sz="1500" dirty="0" err="1"/>
              <a:t>pubblici</a:t>
            </a:r>
            <a:r>
              <a:rPr lang="en-US" sz="1500" dirty="0"/>
              <a:t>, </a:t>
            </a:r>
            <a:r>
              <a:rPr lang="en-US" sz="1500" dirty="0" err="1"/>
              <a:t>dalla</a:t>
            </a:r>
            <a:r>
              <a:rPr lang="en-US" sz="1500" dirty="0"/>
              <a:t> </a:t>
            </a:r>
            <a:r>
              <a:rPr lang="en-US" sz="1500" dirty="0" err="1"/>
              <a:t>confisca</a:t>
            </a:r>
            <a:r>
              <a:rPr lang="en-US" sz="1500" dirty="0"/>
              <a:t> </a:t>
            </a:r>
            <a:r>
              <a:rPr lang="en-US" sz="1500" dirty="0" err="1"/>
              <a:t>alla</a:t>
            </a:r>
            <a:r>
              <a:rPr lang="en-US" sz="1500" dirty="0"/>
              <a:t> </a:t>
            </a:r>
            <a:r>
              <a:rPr lang="en-US" sz="1500" dirty="0" err="1"/>
              <a:t>pubblicazione</a:t>
            </a:r>
            <a:r>
              <a:rPr lang="en-US" sz="1500" dirty="0"/>
              <a:t> </a:t>
            </a:r>
            <a:r>
              <a:rPr lang="en-US" sz="1500" dirty="0" err="1"/>
              <a:t>della</a:t>
            </a:r>
            <a:r>
              <a:rPr lang="en-US" sz="1500" dirty="0"/>
              <a:t> </a:t>
            </a:r>
            <a:r>
              <a:rPr lang="en-US" sz="1500" dirty="0" err="1"/>
              <a:t>sentenza</a:t>
            </a:r>
            <a:r>
              <a:rPr lang="en-US" sz="1500" dirty="0"/>
              <a:t>.</a:t>
            </a:r>
          </a:p>
          <a:p>
            <a:pPr marL="0" indent="0" algn="just">
              <a:lnSpc>
                <a:spcPct val="115000"/>
              </a:lnSpc>
              <a:buNone/>
            </a:pPr>
            <a:r>
              <a:rPr lang="en-US" sz="1500" dirty="0" err="1"/>
              <a:t>L’impresa</a:t>
            </a:r>
            <a:r>
              <a:rPr lang="en-US" sz="1500" dirty="0"/>
              <a:t> </a:t>
            </a:r>
            <a:r>
              <a:rPr lang="en-US" sz="1500" dirty="0" err="1"/>
              <a:t>può</a:t>
            </a:r>
            <a:r>
              <a:rPr lang="en-US" sz="1500" dirty="0"/>
              <a:t> </a:t>
            </a:r>
            <a:r>
              <a:rPr lang="en-US" sz="1500" dirty="0" err="1"/>
              <a:t>sollevarsi</a:t>
            </a:r>
            <a:r>
              <a:rPr lang="en-US" sz="1500" dirty="0"/>
              <a:t> da </a:t>
            </a:r>
            <a:r>
              <a:rPr lang="en-US" sz="1500" dirty="0" err="1"/>
              <a:t>questa</a:t>
            </a:r>
            <a:r>
              <a:rPr lang="en-US" sz="1500" dirty="0"/>
              <a:t> </a:t>
            </a:r>
            <a:r>
              <a:rPr lang="en-US" sz="1500" dirty="0" err="1"/>
              <a:t>responsabilità</a:t>
            </a:r>
            <a:r>
              <a:rPr lang="en-US" sz="1500" dirty="0"/>
              <a:t> se ha </a:t>
            </a:r>
            <a:r>
              <a:rPr lang="en-US" sz="1500" dirty="0" err="1"/>
              <a:t>adottato</a:t>
            </a:r>
            <a:r>
              <a:rPr lang="en-US" sz="1500" dirty="0"/>
              <a:t> un “</a:t>
            </a:r>
            <a:r>
              <a:rPr lang="en-US" sz="1500" dirty="0" err="1"/>
              <a:t>modello</a:t>
            </a:r>
            <a:r>
              <a:rPr lang="en-US" sz="1500" dirty="0"/>
              <a:t> di </a:t>
            </a:r>
            <a:r>
              <a:rPr lang="en-US" sz="1500" dirty="0" err="1"/>
              <a:t>organizzazione</a:t>
            </a:r>
            <a:r>
              <a:rPr lang="en-US" sz="1500" dirty="0"/>
              <a:t> e </a:t>
            </a:r>
            <a:r>
              <a:rPr lang="en-US" sz="1500" dirty="0" err="1"/>
              <a:t>gestione</a:t>
            </a:r>
            <a:r>
              <a:rPr lang="en-US" sz="1500" dirty="0"/>
              <a:t>” ai sensi del </a:t>
            </a:r>
            <a:r>
              <a:rPr lang="en-US" sz="1500" dirty="0" err="1"/>
              <a:t>decreto</a:t>
            </a:r>
            <a:r>
              <a:rPr lang="en-US" sz="1500" dirty="0"/>
              <a:t>.</a:t>
            </a:r>
          </a:p>
          <a:p>
            <a:pPr marL="0" indent="0" algn="just">
              <a:lnSpc>
                <a:spcPct val="115000"/>
              </a:lnSpc>
              <a:buNone/>
            </a:pPr>
            <a:r>
              <a:rPr lang="en-US" sz="1500" dirty="0" err="1"/>
              <a:t>L’azienda</a:t>
            </a:r>
            <a:r>
              <a:rPr lang="en-US" sz="1500" dirty="0"/>
              <a:t> </a:t>
            </a:r>
            <a:r>
              <a:rPr lang="en-US" sz="1500" dirty="0" err="1"/>
              <a:t>che</a:t>
            </a:r>
            <a:r>
              <a:rPr lang="en-US" sz="1500" dirty="0"/>
              <a:t> </a:t>
            </a:r>
            <a:r>
              <a:rPr lang="en-US" sz="1500" dirty="0" err="1"/>
              <a:t>si</a:t>
            </a:r>
            <a:r>
              <a:rPr lang="en-US" sz="1500" dirty="0"/>
              <a:t> </a:t>
            </a:r>
            <a:r>
              <a:rPr lang="en-US" sz="1500" dirty="0" err="1"/>
              <a:t>dota</a:t>
            </a:r>
            <a:r>
              <a:rPr lang="en-US" sz="1500" dirty="0"/>
              <a:t> di un “</a:t>
            </a:r>
            <a:r>
              <a:rPr lang="en-US" sz="1500" dirty="0" err="1"/>
              <a:t>Modello</a:t>
            </a:r>
            <a:r>
              <a:rPr lang="en-US" sz="1500" dirty="0"/>
              <a:t> 231” è </a:t>
            </a:r>
            <a:r>
              <a:rPr lang="en-US" sz="1500" dirty="0" err="1"/>
              <a:t>un’azienda</a:t>
            </a:r>
            <a:r>
              <a:rPr lang="en-US" sz="1500" dirty="0"/>
              <a:t> </a:t>
            </a:r>
            <a:r>
              <a:rPr lang="en-US" sz="1500" dirty="0" err="1"/>
              <a:t>attenta</a:t>
            </a:r>
            <a:r>
              <a:rPr lang="en-US" sz="1500" dirty="0"/>
              <a:t> </a:t>
            </a:r>
            <a:r>
              <a:rPr lang="en-US" sz="1500" dirty="0" err="1"/>
              <a:t>alla</a:t>
            </a:r>
            <a:r>
              <a:rPr lang="en-US" sz="1500" dirty="0"/>
              <a:t> propria </a:t>
            </a:r>
            <a:r>
              <a:rPr lang="en-US" sz="1500" dirty="0" err="1"/>
              <a:t>organizzazione</a:t>
            </a:r>
            <a:r>
              <a:rPr lang="en-US" sz="1500" dirty="0"/>
              <a:t>, </a:t>
            </a:r>
            <a:r>
              <a:rPr lang="en-US" sz="1500" dirty="0" err="1"/>
              <a:t>attraverso</a:t>
            </a:r>
            <a:r>
              <a:rPr lang="en-US" sz="1500" dirty="0"/>
              <a:t> il “</a:t>
            </a:r>
            <a:r>
              <a:rPr lang="en-US" sz="1500" dirty="0" err="1"/>
              <a:t>Modello</a:t>
            </a:r>
            <a:r>
              <a:rPr lang="en-US" sz="1500" dirty="0"/>
              <a:t>” </a:t>
            </a:r>
            <a:r>
              <a:rPr lang="en-US" sz="1500" dirty="0" err="1"/>
              <a:t>si</a:t>
            </a:r>
            <a:r>
              <a:rPr lang="en-US" sz="1500" dirty="0"/>
              <a:t> </a:t>
            </a:r>
            <a:r>
              <a:rPr lang="en-US" sz="1500" dirty="0" err="1"/>
              <a:t>modella</a:t>
            </a:r>
            <a:r>
              <a:rPr lang="en-US" sz="1500" dirty="0"/>
              <a:t> e </a:t>
            </a:r>
            <a:r>
              <a:rPr lang="en-US" sz="1500" dirty="0" err="1"/>
              <a:t>cresce</a:t>
            </a:r>
            <a:r>
              <a:rPr lang="en-US" sz="1500" dirty="0"/>
              <a:t>. In breve: è </a:t>
            </a:r>
            <a:r>
              <a:rPr lang="en-US" sz="1500" dirty="0" err="1"/>
              <a:t>un’azienda</a:t>
            </a:r>
            <a:r>
              <a:rPr lang="en-US" sz="1500" dirty="0"/>
              <a:t> </a:t>
            </a:r>
            <a:r>
              <a:rPr lang="en-US" sz="1500" dirty="0" err="1"/>
              <a:t>che</a:t>
            </a:r>
            <a:r>
              <a:rPr lang="en-US" sz="1500" dirty="0"/>
              <a:t> </a:t>
            </a:r>
            <a:r>
              <a:rPr lang="en-US" sz="1500" dirty="0" err="1"/>
              <a:t>migliora</a:t>
            </a:r>
            <a:r>
              <a:rPr lang="en-US" sz="1500" dirty="0"/>
              <a:t>.</a:t>
            </a:r>
          </a:p>
          <a:p>
            <a:pPr>
              <a:lnSpc>
                <a:spcPct val="115000"/>
              </a:lnSpc>
            </a:pPr>
            <a:endParaRPr lang="en-US" sz="1500" dirty="0"/>
          </a:p>
          <a:p>
            <a:pPr>
              <a:lnSpc>
                <a:spcPct val="115000"/>
              </a:lnSpc>
            </a:pPr>
            <a:endParaRPr lang="en-US" sz="1500" dirty="0"/>
          </a:p>
        </p:txBody>
      </p:sp>
    </p:spTree>
    <p:extLst>
      <p:ext uri="{BB962C8B-B14F-4D97-AF65-F5344CB8AC3E}">
        <p14:creationId xmlns:p14="http://schemas.microsoft.com/office/powerpoint/2010/main" val="539001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AE4D0-9E08-4B92-88E0-EEB4FE0FE258}"/>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rispetto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delle</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norme</a:t>
            </a:r>
            <a:endParaRPr lang="it-IT" dirty="0"/>
          </a:p>
        </p:txBody>
      </p:sp>
      <p:pic>
        <p:nvPicPr>
          <p:cNvPr id="6" name="Segnaposto contenuto 5" descr="Immagine che contiene testo, esterni, segnale&#10;&#10;Descrizione generata automaticamente">
            <a:extLst>
              <a:ext uri="{FF2B5EF4-FFF2-40B4-BE49-F238E27FC236}">
                <a16:creationId xmlns:a16="http://schemas.microsoft.com/office/drawing/2014/main" id="{C5BF95BE-C75E-40FF-8087-1FE8920607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299" y="2588343"/>
            <a:ext cx="6260577" cy="3211676"/>
          </a:xfrm>
        </p:spPr>
      </p:pic>
      <p:sp>
        <p:nvSpPr>
          <p:cNvPr id="9" name="Sottotitolo 2">
            <a:extLst>
              <a:ext uri="{FF2B5EF4-FFF2-40B4-BE49-F238E27FC236}">
                <a16:creationId xmlns:a16="http://schemas.microsoft.com/office/drawing/2014/main" id="{CC1B7978-A50B-4F04-A099-8C1A35DA31CE}"/>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en-US" sz="1500" dirty="0"/>
          </a:p>
          <a:p>
            <a:pPr>
              <a:lnSpc>
                <a:spcPct val="115000"/>
              </a:lnSpc>
            </a:pPr>
            <a:endParaRPr lang="en-US" sz="1500" dirty="0"/>
          </a:p>
        </p:txBody>
      </p:sp>
    </p:spTree>
    <p:extLst>
      <p:ext uri="{BB962C8B-B14F-4D97-AF65-F5344CB8AC3E}">
        <p14:creationId xmlns:p14="http://schemas.microsoft.com/office/powerpoint/2010/main" val="224871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AE4D0-9E08-4B92-88E0-EEB4FE0FE258}"/>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rispetto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dell’etica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e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cultura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della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parita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a:t>
            </a:r>
            <a:endParaRPr lang="it-IT" dirty="0"/>
          </a:p>
        </p:txBody>
      </p:sp>
      <p:pic>
        <p:nvPicPr>
          <p:cNvPr id="7" name="Segnaposto contenuto 6" descr="Immagine che contiene testo&#10;&#10;Descrizione generata automaticamente">
            <a:extLst>
              <a:ext uri="{FF2B5EF4-FFF2-40B4-BE49-F238E27FC236}">
                <a16:creationId xmlns:a16="http://schemas.microsoft.com/office/drawing/2014/main" id="{CCD86606-EA05-45F7-977F-3F599AB07E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074" y="2606943"/>
            <a:ext cx="6210301" cy="3105151"/>
          </a:xfrm>
        </p:spPr>
      </p:pic>
      <p:sp>
        <p:nvSpPr>
          <p:cNvPr id="10" name="Sottotitolo 2">
            <a:extLst>
              <a:ext uri="{FF2B5EF4-FFF2-40B4-BE49-F238E27FC236}">
                <a16:creationId xmlns:a16="http://schemas.microsoft.com/office/drawing/2014/main" id="{1AEE36E8-6FE4-4D57-B81D-67B1F0E68536}"/>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en-US" sz="1500" dirty="0"/>
          </a:p>
          <a:p>
            <a:pPr>
              <a:lnSpc>
                <a:spcPct val="115000"/>
              </a:lnSpc>
            </a:pPr>
            <a:endParaRPr lang="en-US" sz="1500" dirty="0"/>
          </a:p>
        </p:txBody>
      </p:sp>
    </p:spTree>
    <p:extLst>
      <p:ext uri="{BB962C8B-B14F-4D97-AF65-F5344CB8AC3E}">
        <p14:creationId xmlns:p14="http://schemas.microsoft.com/office/powerpoint/2010/main" val="8440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2C36F1-FCBC-4053-9134-FCD42A5D97F2}"/>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concretezza</a:t>
            </a:r>
            <a:endParaRPr lang="it-IT" dirty="0"/>
          </a:p>
        </p:txBody>
      </p:sp>
      <p:pic>
        <p:nvPicPr>
          <p:cNvPr id="6" name="Segnaposto contenuto 5" descr="Immagine che contiene testo, utensiledimetallo, catena, chiave&#10;&#10;Descrizione generata automaticamente">
            <a:extLst>
              <a:ext uri="{FF2B5EF4-FFF2-40B4-BE49-F238E27FC236}">
                <a16:creationId xmlns:a16="http://schemas.microsoft.com/office/drawing/2014/main" id="{A04CA846-7EA3-4C97-9DE4-C7054E24E1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18" y="2601796"/>
            <a:ext cx="6146359" cy="3048093"/>
          </a:xfrm>
        </p:spPr>
      </p:pic>
      <p:sp>
        <p:nvSpPr>
          <p:cNvPr id="7" name="Sottotitolo 2">
            <a:extLst>
              <a:ext uri="{FF2B5EF4-FFF2-40B4-BE49-F238E27FC236}">
                <a16:creationId xmlns:a16="http://schemas.microsoft.com/office/drawing/2014/main" id="{71DE0B7C-92F1-48F9-8178-95CABB090D1A}"/>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en-US" sz="1500" dirty="0"/>
          </a:p>
          <a:p>
            <a:pPr>
              <a:lnSpc>
                <a:spcPct val="115000"/>
              </a:lnSpc>
            </a:pPr>
            <a:endParaRPr lang="en-US" sz="1500" dirty="0"/>
          </a:p>
        </p:txBody>
      </p:sp>
    </p:spTree>
    <p:extLst>
      <p:ext uri="{BB962C8B-B14F-4D97-AF65-F5344CB8AC3E}">
        <p14:creationId xmlns:p14="http://schemas.microsoft.com/office/powerpoint/2010/main" val="407103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17FD9-7375-4E0F-B4B0-217666D68AAA}"/>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protezione</a:t>
            </a:r>
            <a:endParaRPr lang="it-IT" dirty="0"/>
          </a:p>
        </p:txBody>
      </p:sp>
      <p:pic>
        <p:nvPicPr>
          <p:cNvPr id="5" name="Segnaposto contenuto 4" descr="Immagine che contiene testo&#10;&#10;Descrizione generata automaticamente">
            <a:extLst>
              <a:ext uri="{FF2B5EF4-FFF2-40B4-BE49-F238E27FC236}">
                <a16:creationId xmlns:a16="http://schemas.microsoft.com/office/drawing/2014/main" id="{88D81330-D5B6-4785-89D8-4DB3E224BD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608" y="2640909"/>
            <a:ext cx="6190269" cy="2972835"/>
          </a:xfrm>
        </p:spPr>
      </p:pic>
      <p:sp>
        <p:nvSpPr>
          <p:cNvPr id="6" name="Sottotitolo 2">
            <a:extLst>
              <a:ext uri="{FF2B5EF4-FFF2-40B4-BE49-F238E27FC236}">
                <a16:creationId xmlns:a16="http://schemas.microsoft.com/office/drawing/2014/main" id="{4BA05FA8-2383-4A37-869F-A63C069196CE}"/>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en-US" sz="1500" dirty="0"/>
          </a:p>
          <a:p>
            <a:pPr>
              <a:lnSpc>
                <a:spcPct val="115000"/>
              </a:lnSpc>
            </a:pPr>
            <a:endParaRPr lang="en-US" sz="1500" dirty="0"/>
          </a:p>
        </p:txBody>
      </p:sp>
    </p:spTree>
    <p:extLst>
      <p:ext uri="{BB962C8B-B14F-4D97-AF65-F5344CB8AC3E}">
        <p14:creationId xmlns:p14="http://schemas.microsoft.com/office/powerpoint/2010/main" val="898243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D79A6-65AA-4147-9574-CADA1089189F}"/>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positivita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efficenza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cultura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e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formazione</a:t>
            </a:r>
            <a:endParaRPr lang="it-IT" dirty="0"/>
          </a:p>
        </p:txBody>
      </p:sp>
      <p:pic>
        <p:nvPicPr>
          <p:cNvPr id="5" name="Segnaposto contenuto 4" descr="Immagine che contiene testo, esterni, aeroplano, veivolo&#10;&#10;Descrizione generata automaticamente">
            <a:extLst>
              <a:ext uri="{FF2B5EF4-FFF2-40B4-BE49-F238E27FC236}">
                <a16:creationId xmlns:a16="http://schemas.microsoft.com/office/drawing/2014/main" id="{C65FAC0F-DFA1-496C-960C-5849A83D98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070" y="2564089"/>
            <a:ext cx="6097614" cy="2842265"/>
          </a:xfrm>
        </p:spPr>
      </p:pic>
      <p:sp>
        <p:nvSpPr>
          <p:cNvPr id="6" name="Sottotitolo 2">
            <a:extLst>
              <a:ext uri="{FF2B5EF4-FFF2-40B4-BE49-F238E27FC236}">
                <a16:creationId xmlns:a16="http://schemas.microsoft.com/office/drawing/2014/main" id="{D4FEC05B-DC7F-42C6-997A-A8C3811673B4}"/>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en-US" sz="1500" dirty="0"/>
          </a:p>
        </p:txBody>
      </p:sp>
    </p:spTree>
    <p:extLst>
      <p:ext uri="{BB962C8B-B14F-4D97-AF65-F5344CB8AC3E}">
        <p14:creationId xmlns:p14="http://schemas.microsoft.com/office/powerpoint/2010/main" val="126851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D79A6-65AA-4147-9574-CADA1089189F}"/>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lang="en-US" sz="2500" b="1" cap="all" dirty="0">
                <a:solidFill>
                  <a:srgbClr val="FFFFFF"/>
                </a:solidFill>
                <a:latin typeface="Sitka Subheading"/>
              </a:rPr>
              <a:t>chi </a:t>
            </a:r>
            <a:r>
              <a:rPr lang="en-US" sz="2500" b="1" cap="all" dirty="0" err="1">
                <a:solidFill>
                  <a:srgbClr val="FFFFFF"/>
                </a:solidFill>
                <a:latin typeface="Sitka Subheading"/>
              </a:rPr>
              <a:t>sono</a:t>
            </a:r>
            <a:endParaRPr lang="it-IT" dirty="0"/>
          </a:p>
        </p:txBody>
      </p:sp>
      <p:sp>
        <p:nvSpPr>
          <p:cNvPr id="6" name="CasellaDiTesto 5">
            <a:extLst>
              <a:ext uri="{FF2B5EF4-FFF2-40B4-BE49-F238E27FC236}">
                <a16:creationId xmlns:a16="http://schemas.microsoft.com/office/drawing/2014/main" id="{A38F6709-96C9-43D1-87A6-ED21B09E3E88}"/>
              </a:ext>
            </a:extLst>
          </p:cNvPr>
          <p:cNvSpPr txBox="1"/>
          <p:nvPr/>
        </p:nvSpPr>
        <p:spPr>
          <a:xfrm>
            <a:off x="5537756" y="2934921"/>
            <a:ext cx="6096000" cy="2462662"/>
          </a:xfrm>
          <a:prstGeom prst="rect">
            <a:avLst/>
          </a:prstGeom>
          <a:noFill/>
        </p:spPr>
        <p:txBody>
          <a:bodyPr wrap="square">
            <a:spAutoFit/>
          </a:bodyPr>
          <a:lstStyle/>
          <a:p>
            <a:pPr algn="just">
              <a:lnSpc>
                <a:spcPct val="115000"/>
              </a:lnSpc>
            </a:pPr>
            <a:r>
              <a:rPr lang="it-IT" sz="1500" b="0" i="0" dirty="0">
                <a:effectLst/>
                <a:latin typeface="Avenir Next LT Pro (Corpo)"/>
              </a:rPr>
              <a:t>Mi occupo di implementazione di Modelli Organizzativi, di governance aziendale. Attualmente sono </a:t>
            </a:r>
            <a:r>
              <a:rPr lang="it-IT" sz="1500" b="0" i="0" dirty="0" err="1">
                <a:effectLst/>
                <a:latin typeface="Avenir Next LT Pro (Corpo)"/>
              </a:rPr>
              <a:t>Odv</a:t>
            </a:r>
            <a:r>
              <a:rPr lang="it-IT" sz="1500" b="0" i="0" dirty="0">
                <a:effectLst/>
                <a:latin typeface="Avenir Next LT Pro (Corpo)"/>
              </a:rPr>
              <a:t> per Multinazionali e PA, tra cui Lombardini/Kohler. Specializzata in reati aziendali, sicurezza dei Lavoratori e Privacy. Ho collaborato con il GRUPPO IMPERIALI. Ho adeguato aziende come Automobili Lamborghini, Aeroporto di Napoli, Kohler, Pasta Voiello, </a:t>
            </a:r>
            <a:r>
              <a:rPr lang="it-IT" sz="1500" dirty="0">
                <a:latin typeface="Avenir Next LT Pro (Corpo)"/>
              </a:rPr>
              <a:t>Ferrovie dello Stato, </a:t>
            </a:r>
            <a:r>
              <a:rPr lang="it-IT" sz="1500" b="0" i="0" dirty="0" err="1">
                <a:effectLst/>
                <a:latin typeface="Avenir Next LT Pro (Corpo)"/>
              </a:rPr>
              <a:t>Maldarizzi</a:t>
            </a:r>
            <a:r>
              <a:rPr lang="it-IT" sz="1500" b="0" i="0" dirty="0">
                <a:effectLst/>
                <a:latin typeface="Avenir Next LT Pro (Corpo)"/>
              </a:rPr>
              <a:t> ed altre aziende, Pubbliche Amministrazioni. Consulente </a:t>
            </a:r>
            <a:r>
              <a:rPr lang="it-IT" sz="1500" dirty="0">
                <a:latin typeface="Avenir Next LT Pro (Corpo)"/>
              </a:rPr>
              <a:t>anche per l’Ordine degli Avvocati di Matera. </a:t>
            </a:r>
            <a:r>
              <a:rPr lang="it-IT" sz="1500" b="0" i="0" dirty="0">
                <a:effectLst/>
                <a:latin typeface="Avenir Next LT Pro (Corpo)"/>
              </a:rPr>
              <a:t>La mia esperienza è iniziata nel 2004.-</a:t>
            </a:r>
            <a:endParaRPr lang="en-US" sz="1500" dirty="0">
              <a:latin typeface="Avenir Next LT Pro (Corpo)"/>
            </a:endParaRPr>
          </a:p>
        </p:txBody>
      </p:sp>
      <p:pic>
        <p:nvPicPr>
          <p:cNvPr id="5" name="Segnaposto contenuto 4">
            <a:extLst>
              <a:ext uri="{FF2B5EF4-FFF2-40B4-BE49-F238E27FC236}">
                <a16:creationId xmlns:a16="http://schemas.microsoft.com/office/drawing/2014/main" id="{6BD615E6-CF52-42CF-B09D-70F7445D7A70}"/>
              </a:ext>
            </a:extLst>
          </p:cNvPr>
          <p:cNvPicPr>
            <a:picLocks noGrp="1" noChangeAspect="1"/>
          </p:cNvPicPr>
          <p:nvPr>
            <p:ph idx="1"/>
          </p:nvPr>
        </p:nvPicPr>
        <p:blipFill>
          <a:blip r:embed="rId2"/>
          <a:stretch>
            <a:fillRect/>
          </a:stretch>
        </p:blipFill>
        <p:spPr>
          <a:xfrm>
            <a:off x="1206632" y="2934921"/>
            <a:ext cx="2943470" cy="2943470"/>
          </a:xfrm>
          <a:prstGeom prst="rect">
            <a:avLst/>
          </a:prstGeom>
        </p:spPr>
      </p:pic>
    </p:spTree>
    <p:extLst>
      <p:ext uri="{BB962C8B-B14F-4D97-AF65-F5344CB8AC3E}">
        <p14:creationId xmlns:p14="http://schemas.microsoft.com/office/powerpoint/2010/main" val="223260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D79A6-65AA-4147-9574-CADA1089189F}"/>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lang="en-US" sz="2500" b="1" cap="all" dirty="0" err="1">
                <a:solidFill>
                  <a:srgbClr val="FFFFFF"/>
                </a:solidFill>
                <a:latin typeface="Sitka Subheading"/>
              </a:rPr>
              <a:t>costi</a:t>
            </a:r>
            <a:r>
              <a:rPr lang="en-US" sz="2500" b="1" cap="all" dirty="0">
                <a:solidFill>
                  <a:srgbClr val="FFFFFF"/>
                </a:solidFill>
                <a:latin typeface="Sitka Subheading"/>
              </a:rPr>
              <a:t> e tempi </a:t>
            </a:r>
            <a:r>
              <a:rPr lang="en-US" sz="2500" b="1" cap="all" dirty="0" err="1">
                <a:solidFill>
                  <a:srgbClr val="FFFFFF"/>
                </a:solidFill>
                <a:latin typeface="Sitka Subheading"/>
              </a:rPr>
              <a:t>d’implementazione</a:t>
            </a:r>
            <a:endParaRPr lang="it-IT" dirty="0"/>
          </a:p>
        </p:txBody>
      </p:sp>
      <p:pic>
        <p:nvPicPr>
          <p:cNvPr id="1028" name="Picture 4">
            <a:extLst>
              <a:ext uri="{FF2B5EF4-FFF2-40B4-BE49-F238E27FC236}">
                <a16:creationId xmlns:a16="http://schemas.microsoft.com/office/drawing/2014/main" id="{2E6075B4-EA74-4B9F-9E11-603661946B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8880" y="2877279"/>
            <a:ext cx="5052767" cy="184828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4F8B1B9E-0251-4F3F-8532-9B3D9525A96C}"/>
              </a:ext>
            </a:extLst>
          </p:cNvPr>
          <p:cNvSpPr txBox="1"/>
          <p:nvPr/>
        </p:nvSpPr>
        <p:spPr>
          <a:xfrm>
            <a:off x="5847762" y="2764158"/>
            <a:ext cx="6096000" cy="352449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FFFFFF"/>
                </a:solidFill>
                <a:effectLst/>
                <a:uLnTx/>
                <a:uFillTx/>
                <a:latin typeface="Avenir Next LT Pro (Corpo)"/>
                <a:ea typeface="+mn-ea"/>
                <a:cs typeface="+mn-cs"/>
              </a:rPr>
              <a:t>Lo sforzo maggiore è il primo passo: una volta che si è realizzato un modello 231 questo andrà mantenuto aggiornato con le variazioni normative e organizzative.</a:t>
            </a:r>
            <a:br>
              <a:rPr kumimoji="0" lang="it-IT" sz="1500" b="0" i="0" u="none" strike="noStrike" kern="1200" cap="none" spc="0" normalizeH="0" baseline="0" noProof="0" dirty="0">
                <a:ln>
                  <a:noFill/>
                </a:ln>
                <a:solidFill>
                  <a:srgbClr val="FFFFFF"/>
                </a:solidFill>
                <a:effectLst/>
                <a:uLnTx/>
                <a:uFillTx/>
                <a:latin typeface="Avenir Next LT Pro (Corpo)"/>
                <a:ea typeface="+mn-ea"/>
                <a:cs typeface="+mn-cs"/>
              </a:rPr>
            </a:br>
            <a:r>
              <a:rPr kumimoji="0" lang="it-IT" sz="1500" b="0" i="0" u="none" strike="noStrike" kern="1200" cap="none" spc="0" normalizeH="0" baseline="0" noProof="0" dirty="0">
                <a:ln>
                  <a:noFill/>
                </a:ln>
                <a:solidFill>
                  <a:srgbClr val="FFFFFF"/>
                </a:solidFill>
                <a:effectLst/>
                <a:uLnTx/>
                <a:uFillTx/>
                <a:latin typeface="Avenir Next LT Pro (Corpo)"/>
                <a:ea typeface="+mn-ea"/>
                <a:cs typeface="+mn-cs"/>
              </a:rPr>
              <a:t>Questa necessità di aggiornamento non deve essere vista come un onere quanto come un’opportunità di mantenere la propria organizzazione focalizzata sulla prevenzione di reati che potrebbero portarle un danno non trascurabile.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FFFFFF"/>
                </a:solidFill>
                <a:effectLst/>
                <a:uLnTx/>
                <a:uFillTx/>
                <a:latin typeface="Avenir Next LT Pro (Corpo)"/>
                <a:ea typeface="+mn-ea"/>
                <a:cs typeface="+mn-cs"/>
              </a:rPr>
              <a:t>La quantificazione dei costi è funzione, ovviamente, della complessità e della rischiosità dell’Azienda.</a:t>
            </a:r>
            <a:br>
              <a:rPr kumimoji="0" lang="it-IT" sz="1500" b="0" i="0" u="none" strike="noStrike" kern="1200" cap="none" spc="0" normalizeH="0" baseline="0" noProof="0" dirty="0">
                <a:ln>
                  <a:noFill/>
                </a:ln>
                <a:solidFill>
                  <a:srgbClr val="FFFFFF"/>
                </a:solidFill>
                <a:effectLst/>
                <a:uLnTx/>
                <a:uFillTx/>
                <a:latin typeface="Avenir Next LT Pro (Corpo)"/>
                <a:ea typeface="+mn-ea"/>
                <a:cs typeface="+mn-cs"/>
              </a:rPr>
            </a:br>
            <a:r>
              <a:rPr kumimoji="0" lang="it-IT" sz="1500" b="0" i="0" u="none" strike="noStrike" kern="1200" cap="none" spc="0" normalizeH="0" baseline="0" noProof="0" dirty="0">
                <a:ln>
                  <a:noFill/>
                </a:ln>
                <a:solidFill>
                  <a:srgbClr val="FFFFFF"/>
                </a:solidFill>
                <a:effectLst/>
                <a:uLnTx/>
                <a:uFillTx/>
                <a:latin typeface="Avenir Next LT Pro (Corpo)"/>
                <a:ea typeface="+mn-ea"/>
                <a:cs typeface="+mn-cs"/>
              </a:rPr>
              <a:t>Di certo il costo maggiore sarà sostenuto all’inizio (risk </a:t>
            </a:r>
            <a:r>
              <a:rPr kumimoji="0" lang="it-IT" sz="1500" b="0" i="0" u="none" strike="noStrike" kern="1200" cap="none" spc="0" normalizeH="0" baseline="0" noProof="0" dirty="0" err="1">
                <a:ln>
                  <a:noFill/>
                </a:ln>
                <a:solidFill>
                  <a:srgbClr val="FFFFFF"/>
                </a:solidFill>
                <a:effectLst/>
                <a:uLnTx/>
                <a:uFillTx/>
                <a:latin typeface="Avenir Next LT Pro (Corpo)"/>
                <a:ea typeface="+mn-ea"/>
                <a:cs typeface="+mn-cs"/>
              </a:rPr>
              <a:t>assessment</a:t>
            </a:r>
            <a:r>
              <a:rPr kumimoji="0" lang="it-IT" sz="1500" b="0" i="0" u="none" strike="noStrike" kern="1200" cap="none" spc="0" normalizeH="0" baseline="0" noProof="0" dirty="0">
                <a:ln>
                  <a:noFill/>
                </a:ln>
                <a:solidFill>
                  <a:srgbClr val="FFFFFF"/>
                </a:solidFill>
                <a:effectLst/>
                <a:uLnTx/>
                <a:uFillTx/>
                <a:latin typeface="Avenir Next LT Pro (Corpo)"/>
                <a:ea typeface="+mn-ea"/>
                <a:cs typeface="+mn-cs"/>
              </a:rPr>
              <a:t> e gap </a:t>
            </a:r>
            <a:r>
              <a:rPr kumimoji="0" lang="it-IT" sz="1500" b="0" i="0" u="none" strike="noStrike" kern="1200" cap="none" spc="0" normalizeH="0" baseline="0" noProof="0" dirty="0" err="1">
                <a:ln>
                  <a:noFill/>
                </a:ln>
                <a:solidFill>
                  <a:srgbClr val="FFFFFF"/>
                </a:solidFill>
                <a:effectLst/>
                <a:uLnTx/>
                <a:uFillTx/>
                <a:latin typeface="Avenir Next LT Pro (Corpo)"/>
                <a:ea typeface="+mn-ea"/>
                <a:cs typeface="+mn-cs"/>
              </a:rPr>
              <a:t>analysis</a:t>
            </a:r>
            <a:r>
              <a:rPr kumimoji="0" lang="it-IT" sz="1500" b="0" i="0" u="none" strike="noStrike" kern="1200" cap="none" spc="0" normalizeH="0" baseline="0" noProof="0" dirty="0">
                <a:ln>
                  <a:noFill/>
                </a:ln>
                <a:solidFill>
                  <a:srgbClr val="FFFFFF"/>
                </a:solidFill>
                <a:effectLst/>
                <a:uLnTx/>
                <a:uFillTx/>
                <a:latin typeface="Avenir Next LT Pro (Corpo)"/>
                <a:ea typeface="+mn-ea"/>
                <a:cs typeface="+mn-cs"/>
              </a:rPr>
              <a:t>, mentre nei periodi successivi, a meno di drastiche riorganizzazioni, l’onere finanziario per il mantenimento del modello sarà modesto.</a:t>
            </a:r>
            <a:endParaRPr kumimoji="0" lang="en-US" sz="1500" b="0" i="0" u="none" strike="noStrike" kern="1200" cap="none" spc="0" normalizeH="0" baseline="0" noProof="0" dirty="0">
              <a:ln>
                <a:noFill/>
              </a:ln>
              <a:solidFill>
                <a:srgbClr val="FFFFFF"/>
              </a:solidFill>
              <a:effectLst/>
              <a:uLnTx/>
              <a:uFillTx/>
              <a:latin typeface="Avenir Next LT Pro (Corpo)"/>
              <a:ea typeface="+mn-ea"/>
              <a:cs typeface="+mn-cs"/>
            </a:endParaRPr>
          </a:p>
        </p:txBody>
      </p:sp>
    </p:spTree>
    <p:extLst>
      <p:ext uri="{BB962C8B-B14F-4D97-AF65-F5344CB8AC3E}">
        <p14:creationId xmlns:p14="http://schemas.microsoft.com/office/powerpoint/2010/main" val="3944680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dering 3D di cubi in diversi colori in pila">
            <a:extLst>
              <a:ext uri="{FF2B5EF4-FFF2-40B4-BE49-F238E27FC236}">
                <a16:creationId xmlns:a16="http://schemas.microsoft.com/office/drawing/2014/main" id="{523EE9D4-2FD4-49A5-A258-5179487D6F72}"/>
              </a:ext>
            </a:extLst>
          </p:cNvPr>
          <p:cNvPicPr>
            <a:picLocks noChangeAspect="1"/>
          </p:cNvPicPr>
          <p:nvPr/>
        </p:nvPicPr>
        <p:blipFill rotWithShape="1">
          <a:blip r:embed="rId2"/>
          <a:srcRect b="6375"/>
          <a:stretch/>
        </p:blipFill>
        <p:spPr>
          <a:xfrm>
            <a:off x="762000" y="762001"/>
            <a:ext cx="4572000" cy="5334000"/>
          </a:xfrm>
          <a:prstGeom prst="rect">
            <a:avLst/>
          </a:prstGeom>
        </p:spPr>
      </p:pic>
      <p:sp>
        <p:nvSpPr>
          <p:cNvPr id="2" name="Titolo 1">
            <a:extLst>
              <a:ext uri="{FF2B5EF4-FFF2-40B4-BE49-F238E27FC236}">
                <a16:creationId xmlns:a16="http://schemas.microsoft.com/office/drawing/2014/main" id="{FC564EA2-8CE4-4672-AF21-1614689603F0}"/>
              </a:ext>
            </a:extLst>
          </p:cNvPr>
          <p:cNvSpPr>
            <a:spLocks noGrp="1"/>
          </p:cNvSpPr>
          <p:nvPr>
            <p:ph type="ctrTitle"/>
          </p:nvPr>
        </p:nvSpPr>
        <p:spPr>
          <a:xfrm>
            <a:off x="5879183" y="1505252"/>
            <a:ext cx="5334000" cy="1524000"/>
          </a:xfrm>
        </p:spPr>
        <p:txBody>
          <a:bodyPr vert="horz" lIns="91440" tIns="45720" rIns="91440" bIns="45720" rtlCol="0" anchor="ctr">
            <a:normAutofit/>
          </a:bodyPr>
          <a:lstStyle/>
          <a:p>
            <a:pPr algn="l"/>
            <a:r>
              <a:rPr lang="en-US" sz="2500" b="1" i="0" cap="all" dirty="0" err="1">
                <a:effectLst/>
              </a:rPr>
              <a:t>Grazie</a:t>
            </a:r>
            <a:r>
              <a:rPr lang="en-US" sz="2500" b="1" i="0" cap="all" dirty="0">
                <a:effectLst/>
              </a:rPr>
              <a:t> per </a:t>
            </a:r>
            <a:r>
              <a:rPr lang="en-US" sz="2500" b="1" i="0" cap="all" dirty="0" err="1">
                <a:effectLst/>
              </a:rPr>
              <a:t>l’attenzione</a:t>
            </a:r>
            <a:r>
              <a:rPr lang="en-US" sz="2500" b="1" i="0" cap="all" dirty="0">
                <a:effectLst/>
              </a:rPr>
              <a:t>!</a:t>
            </a:r>
            <a:br>
              <a:rPr lang="en-US" sz="2500" b="1" i="0" cap="all" dirty="0">
                <a:effectLst/>
              </a:rPr>
            </a:br>
            <a:endParaRPr lang="en-US" sz="2500" dirty="0"/>
          </a:p>
        </p:txBody>
      </p:sp>
      <p:sp>
        <p:nvSpPr>
          <p:cNvPr id="7" name="CasellaDiTesto 6">
            <a:extLst>
              <a:ext uri="{FF2B5EF4-FFF2-40B4-BE49-F238E27FC236}">
                <a16:creationId xmlns:a16="http://schemas.microsoft.com/office/drawing/2014/main" id="{8C172EE0-AF43-41E8-B119-3F0F1E686F25}"/>
              </a:ext>
            </a:extLst>
          </p:cNvPr>
          <p:cNvSpPr txBox="1"/>
          <p:nvPr/>
        </p:nvSpPr>
        <p:spPr>
          <a:xfrm>
            <a:off x="7533698" y="4114777"/>
            <a:ext cx="3569888" cy="1815882"/>
          </a:xfrm>
          <a:prstGeom prst="rect">
            <a:avLst/>
          </a:prstGeom>
          <a:noFill/>
        </p:spPr>
        <p:txBody>
          <a:bodyPr wrap="square" rtlCol="0">
            <a:spAutoFit/>
          </a:bodyPr>
          <a:lstStyle/>
          <a:p>
            <a:r>
              <a:rPr lang="it-IT" sz="1400" dirty="0"/>
              <a:t>Avv. Antonietta PITRELLI</a:t>
            </a:r>
          </a:p>
          <a:p>
            <a:r>
              <a:rPr lang="it-IT" sz="1400" dirty="0"/>
              <a:t>Largo San Uberto n. 65</a:t>
            </a:r>
          </a:p>
          <a:p>
            <a:r>
              <a:rPr lang="it-IT" sz="1400" dirty="0"/>
              <a:t>75025 - Policoro (MT)</a:t>
            </a:r>
          </a:p>
          <a:p>
            <a:r>
              <a:rPr lang="it-IT" sz="1400" dirty="0"/>
              <a:t>Tel/Fax: 0835/985922; Cell: 339/2031671</a:t>
            </a:r>
          </a:p>
          <a:p>
            <a:r>
              <a:rPr lang="it-IT" sz="1400" dirty="0">
                <a:effectLst/>
              </a:rPr>
              <a:t>Sito web: </a:t>
            </a:r>
            <a:r>
              <a:rPr lang="it-IT" sz="1400" dirty="0">
                <a:effectLst/>
                <a:hlinkClick r:id="rId3">
                  <a:extLst>
                    <a:ext uri="{A12FA001-AC4F-418D-AE19-62706E023703}">
                      <ahyp:hlinkClr xmlns:ahyp="http://schemas.microsoft.com/office/drawing/2018/hyperlinkcolor" val="tx"/>
                    </a:ext>
                  </a:extLst>
                </a:hlinkClick>
              </a:rPr>
              <a:t>www.antoniettapitrelli.it</a:t>
            </a:r>
            <a:br>
              <a:rPr lang="it-IT" sz="1400" b="1" dirty="0">
                <a:effectLst/>
                <a:hlinkClick r:id="rId3">
                  <a:extLst>
                    <a:ext uri="{A12FA001-AC4F-418D-AE19-62706E023703}">
                      <ahyp:hlinkClr xmlns:ahyp="http://schemas.microsoft.com/office/drawing/2018/hyperlinkcolor" val="tx"/>
                    </a:ext>
                  </a:extLst>
                </a:hlinkClick>
              </a:rPr>
            </a:br>
            <a:r>
              <a:rPr lang="it-IT" sz="1400" dirty="0"/>
              <a:t>Skype: </a:t>
            </a:r>
            <a:r>
              <a:rPr lang="it-IT" sz="1400" dirty="0">
                <a:hlinkClick r:id="rId4">
                  <a:extLst>
                    <a:ext uri="{A12FA001-AC4F-418D-AE19-62706E023703}">
                      <ahyp:hlinkClr xmlns:ahyp="http://schemas.microsoft.com/office/drawing/2018/hyperlinkcolor" val="tx"/>
                    </a:ext>
                  </a:extLst>
                </a:hlinkClick>
              </a:rPr>
              <a:t>antonietta.pitrelli@kohler.com</a:t>
            </a:r>
            <a:endParaRPr lang="it-IT" sz="1400" dirty="0"/>
          </a:p>
          <a:p>
            <a:r>
              <a:rPr lang="it-IT" sz="1400" dirty="0"/>
              <a:t>Email: </a:t>
            </a:r>
            <a:r>
              <a:rPr lang="it-IT" sz="1400" dirty="0">
                <a:hlinkClick r:id="rId5">
                  <a:extLst>
                    <a:ext uri="{A12FA001-AC4F-418D-AE19-62706E023703}">
                      <ahyp:hlinkClr xmlns:ahyp="http://schemas.microsoft.com/office/drawing/2018/hyperlinkcolor" val="tx"/>
                    </a:ext>
                  </a:extLst>
                </a:hlinkClick>
              </a:rPr>
              <a:t>studiolegalepitrelli@gmail.com</a:t>
            </a:r>
            <a:r>
              <a:rPr lang="it-IT" sz="1400" dirty="0"/>
              <a:t>;          </a:t>
            </a:r>
          </a:p>
          <a:p>
            <a:r>
              <a:rPr lang="it-IT" sz="1400" dirty="0" err="1">
                <a:latin typeface="Avenir Next LT Pro (Corpo)"/>
              </a:rPr>
              <a:t>Pec</a:t>
            </a:r>
            <a:r>
              <a:rPr lang="it-IT" sz="1400" dirty="0">
                <a:latin typeface="Avenir Next LT Pro (Corpo)"/>
              </a:rPr>
              <a:t>: </a:t>
            </a:r>
            <a:r>
              <a:rPr lang="it-IT" sz="1400" b="0" i="0" u="sng" dirty="0">
                <a:effectLst>
                  <a:outerShdw blurRad="38100" dist="38100" dir="2700000" algn="tl">
                    <a:srgbClr val="000000">
                      <a:alpha val="43137"/>
                    </a:srgbClr>
                  </a:outerShdw>
                </a:effectLst>
                <a:latin typeface="Avenir Next LT Pro (Corpo)"/>
              </a:rPr>
              <a:t>pitrelli1012@cert.avvmatera.it</a:t>
            </a:r>
            <a:endParaRPr lang="it-IT" sz="1400" u="sng" dirty="0">
              <a:effectLst>
                <a:outerShdw blurRad="38100" dist="38100" dir="2700000" algn="tl">
                  <a:srgbClr val="000000">
                    <a:alpha val="43137"/>
                  </a:srgbClr>
                </a:outerShdw>
              </a:effectLst>
              <a:latin typeface="Avenir Next LT Pro (Corpo)"/>
            </a:endParaRPr>
          </a:p>
        </p:txBody>
      </p:sp>
    </p:spTree>
    <p:extLst>
      <p:ext uri="{BB962C8B-B14F-4D97-AF65-F5344CB8AC3E}">
        <p14:creationId xmlns:p14="http://schemas.microsoft.com/office/powerpoint/2010/main" val="252142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FC62A7-08D4-45D1-9FBF-262982B855A9}"/>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 chi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si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applica</a:t>
            </a:r>
            <a:endParaRPr lang="it-IT" dirty="0"/>
          </a:p>
        </p:txBody>
      </p:sp>
      <p:pic>
        <p:nvPicPr>
          <p:cNvPr id="5" name="Segnaposto contenuto 4">
            <a:extLst>
              <a:ext uri="{FF2B5EF4-FFF2-40B4-BE49-F238E27FC236}">
                <a16:creationId xmlns:a16="http://schemas.microsoft.com/office/drawing/2014/main" id="{A5DD81FB-531B-4600-B4EB-8EC931542D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626" y="2601796"/>
            <a:ext cx="6125072" cy="2927785"/>
          </a:xfrm>
        </p:spPr>
      </p:pic>
      <p:sp>
        <p:nvSpPr>
          <p:cNvPr id="6" name="Sottotitolo 2">
            <a:extLst>
              <a:ext uri="{FF2B5EF4-FFF2-40B4-BE49-F238E27FC236}">
                <a16:creationId xmlns:a16="http://schemas.microsoft.com/office/drawing/2014/main" id="{0BC9C9E1-F1F0-4789-BAD7-41A02E5D2A44}"/>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000"/>
              </a:spcBef>
              <a:spcAft>
                <a:spcPts val="0"/>
              </a:spcAft>
              <a:buClrTx/>
              <a:buSzTx/>
              <a:buNone/>
              <a:tabLst/>
              <a:defRPr/>
            </a:pPr>
            <a:r>
              <a:rPr lang="it-IT" sz="1500" dirty="0">
                <a:latin typeface="Avenir Next LT Pro (Corpo)"/>
              </a:rPr>
              <a:t>Facciamo un esempio: Grave infortunio del lavoro e l’azienda non ha aderito alla 231. L’amministratore risponde penalmente per il reato di lesioni gravi o gravissime; l’azienda risponde ai sensi della 231 per responsabilità amministrativa (nel caso specifico: sanzione da 258.000 a 387.000 euro; interdizione da 3 a 6 mesi; pubblicazione della sentenza).</a:t>
            </a:r>
            <a:endParaRPr kumimoji="0" lang="en-US" sz="1500" b="0" i="0" u="none" strike="noStrike" kern="1200" cap="none" spc="0" normalizeH="0" baseline="0" noProof="0" dirty="0">
              <a:ln>
                <a:noFill/>
              </a:ln>
              <a:solidFill>
                <a:srgbClr val="FFFFFF">
                  <a:alpha val="70000"/>
                </a:srgbClr>
              </a:solidFill>
              <a:effectLst/>
              <a:uLnTx/>
              <a:uFillTx/>
              <a:latin typeface="Avenir Next LT Pro (Corpo)"/>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p:txBody>
      </p:sp>
    </p:spTree>
    <p:extLst>
      <p:ext uri="{BB962C8B-B14F-4D97-AF65-F5344CB8AC3E}">
        <p14:creationId xmlns:p14="http://schemas.microsoft.com/office/powerpoint/2010/main" val="294555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544A8F-436A-4FB8-98F4-786D946B0F6C}"/>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PERCHÉ È IMPORTANTE ANCHE PER LA TUA IMPRESA –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responsabilita</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civili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e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penali</a:t>
            </a:r>
            <a:endParaRPr lang="it-IT" dirty="0"/>
          </a:p>
        </p:txBody>
      </p:sp>
      <p:pic>
        <p:nvPicPr>
          <p:cNvPr id="9" name="Segnaposto contenuto 8">
            <a:extLst>
              <a:ext uri="{FF2B5EF4-FFF2-40B4-BE49-F238E27FC236}">
                <a16:creationId xmlns:a16="http://schemas.microsoft.com/office/drawing/2014/main" id="{37625BD6-5B77-449D-A17B-3301DCFE10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362" y="2767836"/>
            <a:ext cx="6050852" cy="2684738"/>
          </a:xfrm>
        </p:spPr>
      </p:pic>
      <p:sp>
        <p:nvSpPr>
          <p:cNvPr id="11" name="Sottotitolo 2">
            <a:extLst>
              <a:ext uri="{FF2B5EF4-FFF2-40B4-BE49-F238E27FC236}">
                <a16:creationId xmlns:a16="http://schemas.microsoft.com/office/drawing/2014/main" id="{0E3E82D6-8FB6-4E04-A2D0-EAE50E4CDFBB}"/>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en-US" sz="1500" dirty="0"/>
          </a:p>
        </p:txBody>
      </p:sp>
      <p:sp>
        <p:nvSpPr>
          <p:cNvPr id="5" name="Sottotitolo 2">
            <a:extLst>
              <a:ext uri="{FF2B5EF4-FFF2-40B4-BE49-F238E27FC236}">
                <a16:creationId xmlns:a16="http://schemas.microsoft.com/office/drawing/2014/main" id="{5C73D523-BC3D-4B1F-BDAF-94C432E507EF}"/>
              </a:ext>
            </a:extLst>
          </p:cNvPr>
          <p:cNvSpPr txBox="1">
            <a:spLocks/>
          </p:cNvSpPr>
          <p:nvPr/>
        </p:nvSpPr>
        <p:spPr>
          <a:xfrm>
            <a:off x="6755877" y="2655213"/>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None/>
              <a:defRPr/>
            </a:pPr>
            <a:r>
              <a:rPr lang="it-IT" sz="1500" b="0" i="0" dirty="0">
                <a:solidFill>
                  <a:schemeClr val="tx1"/>
                </a:solidFill>
                <a:effectLst/>
                <a:latin typeface="Avenir Next LT Pro (Corpo)"/>
              </a:rPr>
              <a:t>Il modello organizzativo di gestione e controllo consiste in un insieme di elementi che vanno a costituire un sistema di gestione preventiva del rischio. In pratica si tratta di disposizioni organizzative, modulistica, procedure, codici di comportamento, software, commissioni e altro ancora concepiti in maniera tale da rendere molto bassa la probabilità di commissione di determinati reati (i reati presupposto).</a:t>
            </a:r>
            <a:br>
              <a:rPr lang="it-IT" sz="1500" dirty="0">
                <a:solidFill>
                  <a:schemeClr val="tx1"/>
                </a:solidFill>
                <a:latin typeface="Avenir Next LT Pro (Corpo)"/>
              </a:rPr>
            </a:br>
            <a:r>
              <a:rPr lang="it-IT" sz="1500" b="0" i="0" dirty="0">
                <a:solidFill>
                  <a:schemeClr val="tx1"/>
                </a:solidFill>
                <a:effectLst/>
                <a:latin typeface="Avenir Next LT Pro (Corpo)"/>
              </a:rPr>
              <a:t>Il modello deve essere attuato, ossia scrupolosamente osservato nell’attività quotidiana, e soggetto alla verifica continua da parte dell’Organismo di Vigilanza.</a:t>
            </a:r>
            <a:endParaRPr kumimoji="0" lang="en-US" sz="1500" b="0" i="0" u="none" strike="noStrike" kern="1200" cap="none" spc="0" normalizeH="0" baseline="0" noProof="0" dirty="0">
              <a:ln>
                <a:noFill/>
              </a:ln>
              <a:solidFill>
                <a:schemeClr val="tx1"/>
              </a:solidFill>
              <a:effectLst/>
              <a:uLnTx/>
              <a:uFillTx/>
              <a:latin typeface="Avenir Next LT Pro (Corpo)"/>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p:txBody>
      </p:sp>
    </p:spTree>
    <p:extLst>
      <p:ext uri="{BB962C8B-B14F-4D97-AF65-F5344CB8AC3E}">
        <p14:creationId xmlns:p14="http://schemas.microsoft.com/office/powerpoint/2010/main" val="212753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FFC6C8-91F6-448F-BC32-CE2213149A26}"/>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I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reati</a:t>
            </a:r>
            <a:endParaRPr lang="it-IT" dirty="0"/>
          </a:p>
        </p:txBody>
      </p:sp>
      <p:pic>
        <p:nvPicPr>
          <p:cNvPr id="5" name="Segnaposto contenuto 4" descr="Immagine che contiene testo&#10;&#10;Descrizione generata automaticamente">
            <a:extLst>
              <a:ext uri="{FF2B5EF4-FFF2-40B4-BE49-F238E27FC236}">
                <a16:creationId xmlns:a16="http://schemas.microsoft.com/office/drawing/2014/main" id="{43C6A1F7-AB0F-4C63-955B-0B5B8D03F5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649" y="2657706"/>
            <a:ext cx="5993228" cy="2808748"/>
          </a:xfrm>
        </p:spPr>
      </p:pic>
      <p:sp>
        <p:nvSpPr>
          <p:cNvPr id="6" name="Sottotitolo 2">
            <a:extLst>
              <a:ext uri="{FF2B5EF4-FFF2-40B4-BE49-F238E27FC236}">
                <a16:creationId xmlns:a16="http://schemas.microsoft.com/office/drawing/2014/main" id="{52A6BE32-432B-4DA3-BEEC-485F5C3171F6}"/>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0"/>
              </a:spcAft>
              <a:buClrTx/>
              <a:buSzTx/>
              <a:buNone/>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p:txBody>
      </p:sp>
      <p:sp>
        <p:nvSpPr>
          <p:cNvPr id="8" name="Sottotitolo 2">
            <a:extLst>
              <a:ext uri="{FF2B5EF4-FFF2-40B4-BE49-F238E27FC236}">
                <a16:creationId xmlns:a16="http://schemas.microsoft.com/office/drawing/2014/main" id="{16058414-AFCF-4A08-9F4E-0D6103CBC871}"/>
              </a:ext>
            </a:extLst>
          </p:cNvPr>
          <p:cNvSpPr txBox="1">
            <a:spLocks/>
          </p:cNvSpPr>
          <p:nvPr/>
        </p:nvSpPr>
        <p:spPr>
          <a:xfrm>
            <a:off x="6755877" y="2497449"/>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None/>
              <a:defRPr/>
            </a:pPr>
            <a:r>
              <a:rPr lang="it-IT" sz="1500" dirty="0"/>
              <a:t>Il decreto ha individuato una serie di reati (che vanno dall’omicidio/ lesioni derivanti da infortunio sul lavoro alla truffa ai danni dello Stato, da alcuni reati di falso all’assunzione di lavoratori stranieri senza permesso di soggiorno, dalla concussione a una serie di delitti informatici, ...). Per tutti questi reati, il decreto prevede che se essi sono commessi da chi rappresenta un’azienda (ad esempio l’amministratore) o da chiunque sia sottoposto alla direzione del primo (ad esempio i dipendenti, i collaboratori, ...), del reato risponde chi lo ha commesso (perché la responsabilità penale è sempre personale) ma in capo all’azienda sorge una “responsabilità amministrativa</a:t>
            </a:r>
            <a:r>
              <a:rPr lang="it-IT" sz="1100" dirty="0"/>
              <a:t>”</a:t>
            </a:r>
            <a:endParaRPr lang="en-US" sz="1500" dirty="0"/>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p:txBody>
      </p:sp>
    </p:spTree>
    <p:extLst>
      <p:ext uri="{BB962C8B-B14F-4D97-AF65-F5344CB8AC3E}">
        <p14:creationId xmlns:p14="http://schemas.microsoft.com/office/powerpoint/2010/main" val="124176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8BD24B-EA4B-4658-A784-DDA82B7B7550}"/>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I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reati</a:t>
            </a:r>
            <a:endParaRPr lang="it-IT" dirty="0"/>
          </a:p>
        </p:txBody>
      </p:sp>
      <p:pic>
        <p:nvPicPr>
          <p:cNvPr id="5" name="Segnaposto contenuto 4" descr="Immagine che contiene testo, interni, tavolo&#10;&#10;Descrizione generata automaticamente">
            <a:extLst>
              <a:ext uri="{FF2B5EF4-FFF2-40B4-BE49-F238E27FC236}">
                <a16:creationId xmlns:a16="http://schemas.microsoft.com/office/drawing/2014/main" id="{84DD2D90-AE8B-422E-952E-D4642EEEC4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876" y="2649941"/>
            <a:ext cx="6096001" cy="2929813"/>
          </a:xfrm>
        </p:spPr>
      </p:pic>
      <p:sp>
        <p:nvSpPr>
          <p:cNvPr id="6" name="Sottotitolo 2">
            <a:extLst>
              <a:ext uri="{FF2B5EF4-FFF2-40B4-BE49-F238E27FC236}">
                <a16:creationId xmlns:a16="http://schemas.microsoft.com/office/drawing/2014/main" id="{80E87F31-B229-4A14-A284-017614C85370}"/>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0"/>
              </a:spcAft>
              <a:buClrTx/>
              <a:buSzTx/>
              <a:buNone/>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p:txBody>
      </p:sp>
    </p:spTree>
    <p:extLst>
      <p:ext uri="{BB962C8B-B14F-4D97-AF65-F5344CB8AC3E}">
        <p14:creationId xmlns:p14="http://schemas.microsoft.com/office/powerpoint/2010/main" val="2508364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638715-A2C4-45B2-9DAF-9AC37FF0C31A}"/>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Delitti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informatici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e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trattamento</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illecito</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di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dati</a:t>
            </a:r>
            <a:endParaRPr lang="it-IT" dirty="0"/>
          </a:p>
        </p:txBody>
      </p:sp>
      <p:pic>
        <p:nvPicPr>
          <p:cNvPr id="5" name="Segnaposto contenuto 4">
            <a:extLst>
              <a:ext uri="{FF2B5EF4-FFF2-40B4-BE49-F238E27FC236}">
                <a16:creationId xmlns:a16="http://schemas.microsoft.com/office/drawing/2014/main" id="{2F4A5BDE-A2FA-40C6-8A84-97DBE20C1F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023" y="2694058"/>
            <a:ext cx="6114854" cy="3181210"/>
          </a:xfrm>
        </p:spPr>
      </p:pic>
      <p:sp>
        <p:nvSpPr>
          <p:cNvPr id="6" name="Sottotitolo 2">
            <a:extLst>
              <a:ext uri="{FF2B5EF4-FFF2-40B4-BE49-F238E27FC236}">
                <a16:creationId xmlns:a16="http://schemas.microsoft.com/office/drawing/2014/main" id="{B51E090D-52F8-4117-B3B9-F282F57865D6}"/>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0"/>
              </a:spcAft>
              <a:buClrTx/>
              <a:buSzTx/>
              <a:buNone/>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p:txBody>
      </p:sp>
    </p:spTree>
    <p:extLst>
      <p:ext uri="{BB962C8B-B14F-4D97-AF65-F5344CB8AC3E}">
        <p14:creationId xmlns:p14="http://schemas.microsoft.com/office/powerpoint/2010/main" val="88154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AE4D0-9E08-4B92-88E0-EEB4FE0FE258}"/>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reati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societari</a:t>
            </a:r>
            <a:endParaRPr lang="it-IT" dirty="0"/>
          </a:p>
        </p:txBody>
      </p:sp>
      <p:pic>
        <p:nvPicPr>
          <p:cNvPr id="5" name="Segnaposto contenuto 4">
            <a:extLst>
              <a:ext uri="{FF2B5EF4-FFF2-40B4-BE49-F238E27FC236}">
                <a16:creationId xmlns:a16="http://schemas.microsoft.com/office/drawing/2014/main" id="{C364B40A-A0D0-4070-AB62-EDCC7628B1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090" y="2696066"/>
            <a:ext cx="6235787" cy="3096090"/>
          </a:xfrm>
        </p:spPr>
      </p:pic>
      <p:sp>
        <p:nvSpPr>
          <p:cNvPr id="6" name="Sottotitolo 2">
            <a:extLst>
              <a:ext uri="{FF2B5EF4-FFF2-40B4-BE49-F238E27FC236}">
                <a16:creationId xmlns:a16="http://schemas.microsoft.com/office/drawing/2014/main" id="{BD695FF3-A416-45E9-BB2D-06A16929EA2C}"/>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0"/>
              </a:spcAft>
              <a:buClrTx/>
              <a:buSzTx/>
              <a:buNone/>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p:txBody>
      </p:sp>
    </p:spTree>
    <p:extLst>
      <p:ext uri="{BB962C8B-B14F-4D97-AF65-F5344CB8AC3E}">
        <p14:creationId xmlns:p14="http://schemas.microsoft.com/office/powerpoint/2010/main" val="393719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721929-58BA-4DD2-8561-27BF11D0134C}"/>
              </a:ext>
            </a:extLst>
          </p:cNvPr>
          <p:cNvSpPr>
            <a:spLocks noGrp="1"/>
          </p:cNvSpPr>
          <p:nvPr>
            <p:ph type="title"/>
          </p:nvPr>
        </p:nvSpPr>
        <p:spPr/>
        <p:txBody>
          <a:bodyPr/>
          <a:lstStyle/>
          <a:p>
            <a:r>
              <a:rPr kumimoji="0" lang="en-US" sz="2500" b="1" i="0" u="none" strike="noStrike" kern="1200" cap="all" spc="0" normalizeH="0" baseline="0" noProof="0" dirty="0">
                <a:ln>
                  <a:noFill/>
                </a:ln>
                <a:solidFill>
                  <a:srgbClr val="FFFFFF"/>
                </a:solidFill>
                <a:effectLst/>
                <a:uLnTx/>
                <a:uFillTx/>
                <a:latin typeface="Sitka Subheading"/>
                <a:ea typeface="+mj-ea"/>
                <a:cs typeface="+mj-cs"/>
              </a:rPr>
              <a:t>IL “MODELLO 231”: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reati</a:t>
            </a:r>
            <a:r>
              <a:rPr kumimoji="0" lang="en-US" sz="2500" b="1" i="0" u="none" strike="noStrike" kern="1200" cap="all" spc="0" normalizeH="0" baseline="0" noProof="0" dirty="0">
                <a:ln>
                  <a:noFill/>
                </a:ln>
                <a:solidFill>
                  <a:srgbClr val="FFFFFF"/>
                </a:solidFill>
                <a:effectLst/>
                <a:uLnTx/>
                <a:uFillTx/>
                <a:latin typeface="Sitka Subheading"/>
                <a:ea typeface="+mj-ea"/>
                <a:cs typeface="+mj-cs"/>
              </a:rPr>
              <a:t> di </a:t>
            </a:r>
            <a:r>
              <a:rPr kumimoji="0" lang="en-US" sz="2500" b="1" i="0" u="none" strike="noStrike" kern="1200" cap="all" spc="0" normalizeH="0" baseline="0" noProof="0" dirty="0" err="1">
                <a:ln>
                  <a:noFill/>
                </a:ln>
                <a:solidFill>
                  <a:srgbClr val="FFFFFF"/>
                </a:solidFill>
                <a:effectLst/>
                <a:uLnTx/>
                <a:uFillTx/>
                <a:latin typeface="Sitka Subheading"/>
                <a:ea typeface="+mj-ea"/>
                <a:cs typeface="+mj-cs"/>
              </a:rPr>
              <a:t>corruzione</a:t>
            </a:r>
            <a:endParaRPr lang="it-IT" dirty="0"/>
          </a:p>
        </p:txBody>
      </p:sp>
      <p:pic>
        <p:nvPicPr>
          <p:cNvPr id="5" name="Segnaposto contenuto 4" descr="Immagine che contiene testo&#10;&#10;Descrizione generata automaticamente">
            <a:extLst>
              <a:ext uri="{FF2B5EF4-FFF2-40B4-BE49-F238E27FC236}">
                <a16:creationId xmlns:a16="http://schemas.microsoft.com/office/drawing/2014/main" id="{BE849B70-ECCE-46AB-8BB2-98FE6EE415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750" y="2687686"/>
            <a:ext cx="6089127" cy="3125835"/>
          </a:xfrm>
        </p:spPr>
      </p:pic>
      <p:sp>
        <p:nvSpPr>
          <p:cNvPr id="6" name="Sottotitolo 2">
            <a:extLst>
              <a:ext uri="{FF2B5EF4-FFF2-40B4-BE49-F238E27FC236}">
                <a16:creationId xmlns:a16="http://schemas.microsoft.com/office/drawing/2014/main" id="{3FC57654-7F22-4B32-9ED3-17A52F40766E}"/>
              </a:ext>
            </a:extLst>
          </p:cNvPr>
          <p:cNvSpPr txBox="1">
            <a:spLocks/>
          </p:cNvSpPr>
          <p:nvPr/>
        </p:nvSpPr>
        <p:spPr>
          <a:xfrm>
            <a:off x="6755877" y="2488675"/>
            <a:ext cx="5334000" cy="3810001"/>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0"/>
              </a:spcAft>
              <a:buClrTx/>
              <a:buSzTx/>
              <a:buNone/>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FFFFFF">
                  <a:alpha val="70000"/>
                </a:srgbClr>
              </a:solidFill>
              <a:effectLst/>
              <a:uLnTx/>
              <a:uFillTx/>
              <a:latin typeface="Avenir Next LT Pro"/>
              <a:ea typeface="+mn-ea"/>
              <a:cs typeface="+mn-cs"/>
            </a:endParaRPr>
          </a:p>
        </p:txBody>
      </p:sp>
    </p:spTree>
    <p:extLst>
      <p:ext uri="{BB962C8B-B14F-4D97-AF65-F5344CB8AC3E}">
        <p14:creationId xmlns:p14="http://schemas.microsoft.com/office/powerpoint/2010/main" val="263865477"/>
      </p:ext>
    </p:extLst>
  </p:cSld>
  <p:clrMapOvr>
    <a:masterClrMapping/>
  </p:clrMapOvr>
</p:sld>
</file>

<file path=ppt/theme/theme1.xml><?xml version="1.0" encoding="utf-8"?>
<a:theme xmlns:a="http://schemas.openxmlformats.org/drawingml/2006/main" name="PebbleVTI">
  <a:themeElements>
    <a:clrScheme name="AnalogousFromRegularSeedLeftStep">
      <a:dk1>
        <a:srgbClr val="000000"/>
      </a:dk1>
      <a:lt1>
        <a:srgbClr val="FFFFFF"/>
      </a:lt1>
      <a:dk2>
        <a:srgbClr val="1B3120"/>
      </a:dk2>
      <a:lt2>
        <a:srgbClr val="F3F0F0"/>
      </a:lt2>
      <a:accent1>
        <a:srgbClr val="36AFB9"/>
      </a:accent1>
      <a:accent2>
        <a:srgbClr val="29B584"/>
      </a:accent2>
      <a:accent3>
        <a:srgbClr val="35B654"/>
      </a:accent3>
      <a:accent4>
        <a:srgbClr val="42B629"/>
      </a:accent4>
      <a:accent5>
        <a:srgbClr val="7CAF33"/>
      </a:accent5>
      <a:accent6>
        <a:srgbClr val="A8A726"/>
      </a:accent6>
      <a:hlink>
        <a:srgbClr val="C25148"/>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378</TotalTime>
  <Words>1534</Words>
  <Application>Microsoft Office PowerPoint</Application>
  <PresentationFormat>Widescreen</PresentationFormat>
  <Paragraphs>100</Paragraphs>
  <Slides>27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27</vt:i4>
      </vt:variant>
    </vt:vector>
  </HeadingPairs>
  <TitlesOfParts>
    <vt:vector size="34" baseType="lpstr">
      <vt:lpstr>Arial</vt:lpstr>
      <vt:lpstr>Avenir Next LT Pro</vt:lpstr>
      <vt:lpstr>Avenir Next LT Pro (Corpo)</vt:lpstr>
      <vt:lpstr>Avenir Next LT Pro Light</vt:lpstr>
      <vt:lpstr>Calibri</vt:lpstr>
      <vt:lpstr>Sitka Subheading</vt:lpstr>
      <vt:lpstr>PebbleVTI</vt:lpstr>
      <vt:lpstr>IL “MODELLO 231”: PERCHÉ È IMPORTANTE ANCHE PER LA TUA IMPRESA </vt:lpstr>
      <vt:lpstr> IL “MODELLO 231”: PERCHÉ È IMPORTANTE ANCHE PER LA TUA IMPRESA </vt:lpstr>
      <vt:lpstr>IL “MODELLO 231”: a chi si applica</vt:lpstr>
      <vt:lpstr>IL “MODELLO 231”: PERCHÉ È IMPORTANTE ANCHE PER LA TUA IMPRESA – responsabilita’ civili e penali</vt:lpstr>
      <vt:lpstr>IL “MODELLO 231”: I reati</vt:lpstr>
      <vt:lpstr>IL “MODELLO 231”: I reati</vt:lpstr>
      <vt:lpstr>IL “MODELLO 231”: Delitti informatici e trattamento illecito di dati</vt:lpstr>
      <vt:lpstr>IL “MODELLO 231”: reati societari</vt:lpstr>
      <vt:lpstr>IL “MODELLO 231”: reati di corruzione</vt:lpstr>
      <vt:lpstr>IL “MODELLO 231”: reati ambientali</vt:lpstr>
      <vt:lpstr>IL “MODELLO 231”: PERCHÉ È IMPORTANTE ANCHE PER LA TUA IMPRESA – responsabilita’ civili – penali e amministrative</vt:lpstr>
      <vt:lpstr>IL “MODELLO 231”: come evitare reponsabilita’per l’azienda e come si attua </vt:lpstr>
      <vt:lpstr>IL “MODELLO 231”: le aree di rischio dell’azienda</vt:lpstr>
      <vt:lpstr>IL “MODELLO 231”: protocolli decisionali</vt:lpstr>
      <vt:lpstr>IL “MODELLO 231”: verifica dei flussi finanziari</vt:lpstr>
      <vt:lpstr>IL “MODELLO 231”: verifica dEi rischi</vt:lpstr>
      <vt:lpstr>IL “MODELLO 231”: verifica del Sistema disciplinare</vt:lpstr>
      <vt:lpstr>IL “MODELLO 231”: l’ Odv</vt:lpstr>
      <vt:lpstr>IL “MODELLO 231”: vantaggio: TRASPARENZA LEGALITA’, ETICA</vt:lpstr>
      <vt:lpstr>IL “MODELLO 231”: rispetto delle norme</vt:lpstr>
      <vt:lpstr>IL “MODELLO 231”: rispetto dell’etica e cultura della parita’</vt:lpstr>
      <vt:lpstr>IL “MODELLO 231”: concretezza</vt:lpstr>
      <vt:lpstr>IL “MODELLO 231”: protezione</vt:lpstr>
      <vt:lpstr>IL “MODELLO 231”: positivita’, efficenza , cultura e formazione</vt:lpstr>
      <vt:lpstr>IL “MODELLO 231”: chi sono</vt:lpstr>
      <vt:lpstr>IL “MODELLO 231”: costi e tempi d’implementazione</vt:lpstr>
      <vt:lpstr>Grazie per l’attenzione!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“MODELLO 231”: PERCHÉ È IMPORTANTE ANCHE PER LA TUA IMPRESA</dc:title>
  <dc:creator>Antonietta Pitrelli</dc:creator>
  <cp:lastModifiedBy>Antonietta Pitrelli</cp:lastModifiedBy>
  <cp:revision>59</cp:revision>
  <dcterms:created xsi:type="dcterms:W3CDTF">2021-03-08T14:45:21Z</dcterms:created>
  <dcterms:modified xsi:type="dcterms:W3CDTF">2021-03-14T15:31:34Z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9617d38-deaf-46d7-8964-45f945de0c16_Enabled">
    <vt:lpwstr>true</vt:lpwstr>
  </property>
  <property fmtid="{D5CDD505-2E9C-101B-9397-08002B2CF9AE}" pid="3" name="MSIP_Label_99617d38-deaf-46d7-8964-45f945de0c16_SetDate">
    <vt:lpwstr>2021-03-08T17:23:41Z</vt:lpwstr>
  </property>
  <property fmtid="{D5CDD505-2E9C-101B-9397-08002B2CF9AE}" pid="4" name="MSIP_Label_99617d38-deaf-46d7-8964-45f945de0c16_Method">
    <vt:lpwstr>Privileged</vt:lpwstr>
  </property>
  <property fmtid="{D5CDD505-2E9C-101B-9397-08002B2CF9AE}" pid="5" name="MSIP_Label_99617d38-deaf-46d7-8964-45f945de0c16_Name">
    <vt:lpwstr>Internal</vt:lpwstr>
  </property>
  <property fmtid="{D5CDD505-2E9C-101B-9397-08002B2CF9AE}" pid="6" name="MSIP_Label_99617d38-deaf-46d7-8964-45f945de0c16_SiteId">
    <vt:lpwstr>5d2d3f03-286e-4643-8f5b-10565608e5f8</vt:lpwstr>
  </property>
  <property fmtid="{D5CDD505-2E9C-101B-9397-08002B2CF9AE}" pid="7" name="MSIP_Label_99617d38-deaf-46d7-8964-45f945de0c16_ActionId">
    <vt:lpwstr>39d2edea-1c36-4d7b-aa21-ca43fc06ea75</vt:lpwstr>
  </property>
  <property fmtid="{D5CDD505-2E9C-101B-9397-08002B2CF9AE}" pid="8" name="MSIP_Label_99617d38-deaf-46d7-8964-45f945de0c16_ContentBits">
    <vt:lpwstr>2</vt:lpwstr>
  </property>
</Properties>
</file>